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8" r:id="rId7"/>
    <p:sldId id="262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4" r:id="rId24"/>
    <p:sldId id="285" r:id="rId25"/>
    <p:sldId id="288" r:id="rId26"/>
    <p:sldId id="289" r:id="rId27"/>
    <p:sldId id="292" r:id="rId28"/>
    <p:sldId id="294" r:id="rId29"/>
    <p:sldId id="295" r:id="rId30"/>
    <p:sldId id="286" r:id="rId31"/>
    <p:sldId id="287" r:id="rId32"/>
    <p:sldId id="290" r:id="rId33"/>
    <p:sldId id="291" r:id="rId34"/>
    <p:sldId id="293" r:id="rId35"/>
    <p:sldId id="296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684F3-7D41-47BC-B0C7-4F3E31662D3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>
                <a:solidFill>
                  <a:srgbClr val="CC3300"/>
                </a:solidFill>
              </a:rPr>
              <a:t>Geometric Transformations</a:t>
            </a:r>
            <a:r>
              <a:rPr lang="ar-EG" dirty="0" smtClean="0">
                <a:solidFill>
                  <a:srgbClr val="CC3300"/>
                </a:solidFill>
              </a:rPr>
              <a:t> </a:t>
            </a:r>
            <a:r>
              <a:rPr lang="en-US" dirty="0" smtClean="0">
                <a:solidFill>
                  <a:srgbClr val="CC3300"/>
                </a:solidFill>
              </a:rPr>
              <a:t> 1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11" name="Subtitle 5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838200"/>
          </a:xfrm>
        </p:spPr>
        <p:txBody>
          <a:bodyPr/>
          <a:lstStyle/>
          <a:p>
            <a:endParaRPr lang="de-D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Matrix Representations and Homogeneous Coordinates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Many graphics applications involve sequences of geometric transformations.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Hence we consider how the matrix representations can be reformulated so that such transformation sequence can be efficiently processed.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of three basic two-dimensional transformations (translation, rotation and scaling) can be expressed in the general matrix form</a:t>
            </a:r>
            <a:endParaRPr lang="th-TH" sz="2800" dirty="0" smtClean="0"/>
          </a:p>
          <a:p>
            <a:endParaRPr lang="en-U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3200400" y="5410200"/>
          <a:ext cx="2536825" cy="550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2536825" cy="550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Matrix Representations and Homogeneous Coordinates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produce a sequence of transformations we could calculate the transformed coordinates one step at a time.</a:t>
            </a:r>
          </a:p>
          <a:p>
            <a:pPr>
              <a:buNone/>
            </a:pPr>
            <a:r>
              <a:rPr lang="en-US" sz="2800" u="sng" dirty="0" smtClean="0">
                <a:solidFill>
                  <a:srgbClr val="0070C0"/>
                </a:solidFill>
              </a:rPr>
              <a:t>Homogeneous Coordinates</a:t>
            </a:r>
          </a:p>
          <a:p>
            <a:r>
              <a:rPr lang="en-US" sz="2800" dirty="0" smtClean="0"/>
              <a:t>The three geometric transformations can be combined into a single matrix if we expand the representations to 3 by 3 matrices</a:t>
            </a:r>
          </a:p>
          <a:p>
            <a:r>
              <a:rPr lang="en-US" sz="2800" dirty="0" smtClean="0"/>
              <a:t>Then, we can use the third column of a transformation matrix for the translation terms</a:t>
            </a:r>
          </a:p>
          <a:p>
            <a:r>
              <a:rPr lang="en-US" sz="2800" dirty="0" smtClean="0"/>
              <a:t>All transformation equations can be expressed as matrix multiplications</a:t>
            </a:r>
            <a:endParaRPr lang="th-TH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Matrix Representations and Homogeneous Coordinates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Homogeneous Coordinates</a:t>
            </a:r>
          </a:p>
          <a:p>
            <a:r>
              <a:rPr lang="en-US" sz="2800" dirty="0" smtClean="0"/>
              <a:t>A standard technique: expand each two-dimensional coordinate-position representation (</a:t>
            </a:r>
            <a:r>
              <a:rPr lang="en-US" sz="2800" i="1" dirty="0" err="1" smtClean="0"/>
              <a:t>x,y</a:t>
            </a:r>
            <a:r>
              <a:rPr lang="en-US" sz="2800" dirty="0" smtClean="0"/>
              <a:t>)</a:t>
            </a:r>
            <a:r>
              <a:rPr lang="th-TH" sz="2800" dirty="0" smtClean="0"/>
              <a:t> </a:t>
            </a:r>
            <a:r>
              <a:rPr lang="en-US" sz="2800" dirty="0" smtClean="0"/>
              <a:t>to a three-element representation 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h</a:t>
            </a:r>
            <a:r>
              <a:rPr lang="en-US" sz="2800" i="1" dirty="0" err="1" smtClean="0"/>
              <a:t>,y</a:t>
            </a:r>
            <a:r>
              <a:rPr lang="en-US" sz="2800" i="1" baseline="-25000" dirty="0" err="1" smtClean="0"/>
              <a:t>h</a:t>
            </a:r>
            <a:r>
              <a:rPr lang="en-US" sz="2800" i="1" dirty="0" err="1" smtClean="0"/>
              <a:t>,h</a:t>
            </a:r>
            <a:r>
              <a:rPr lang="en-US" sz="2800" dirty="0" smtClean="0"/>
              <a:t>), called homogeneous coordinates</a:t>
            </a:r>
          </a:p>
          <a:p>
            <a:r>
              <a:rPr lang="en-US" sz="2800" dirty="0" smtClean="0"/>
              <a:t>The homogeneous parameter h is a nonzero value such that</a:t>
            </a:r>
            <a:r>
              <a:rPr lang="th-TH" sz="2800" dirty="0" smtClean="0"/>
              <a:t> </a:t>
            </a:r>
            <a:endParaRPr lang="de-DE" sz="2800" dirty="0" smtClean="0"/>
          </a:p>
          <a:p>
            <a:endParaRPr lang="de-DE" sz="2800" dirty="0" smtClean="0"/>
          </a:p>
          <a:p>
            <a:r>
              <a:rPr lang="en-US" sz="2800" dirty="0" smtClean="0"/>
              <a:t>A convenient choice is simply to set h=1.</a:t>
            </a:r>
          </a:p>
          <a:p>
            <a:r>
              <a:rPr lang="en-US" sz="2800" dirty="0" smtClean="0"/>
              <a:t>Each two-dimensional position is then represented with homogeneous coordinate (x,y,1).</a:t>
            </a:r>
            <a:endParaRPr lang="th-TH" sz="2800" dirty="0" smtClean="0"/>
          </a:p>
          <a:p>
            <a:endParaRPr lang="th-TH" sz="2800" dirty="0" smtClean="0"/>
          </a:p>
          <a:p>
            <a:endParaRPr lang="en-US" dirty="0"/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3059113" y="4114800"/>
          <a:ext cx="2503487" cy="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4114800"/>
                        <a:ext cx="2503487" cy="81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Matrix Representations and Homogeneous Coordinates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Homogeneous Coordinates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Translation</a:t>
            </a:r>
            <a:r>
              <a:rPr lang="en-US" sz="2400" dirty="0" smtClean="0"/>
              <a:t>:</a:t>
            </a:r>
            <a:r>
              <a:rPr lang="en-US" dirty="0" smtClean="0"/>
              <a:t> </a:t>
            </a:r>
            <a:r>
              <a:rPr lang="en-US" dirty="0"/>
              <a:t>				</a:t>
            </a:r>
            <a:r>
              <a:rPr lang="en-US" sz="2400" dirty="0" err="1" smtClean="0">
                <a:solidFill>
                  <a:srgbClr val="FF0000"/>
                </a:solidFill>
              </a:rPr>
              <a:t>glTranslatef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x,y,z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Rotation:					</a:t>
            </a:r>
            <a:r>
              <a:rPr lang="en-US" sz="2400" dirty="0" err="1">
                <a:solidFill>
                  <a:srgbClr val="FF0000"/>
                </a:solidFill>
              </a:rPr>
              <a:t>glRotatef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l-GR" sz="2400" dirty="0">
                <a:solidFill>
                  <a:srgbClr val="FF0000"/>
                </a:solidFill>
              </a:rPr>
              <a:t>θ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n-US" sz="2400" dirty="0" err="1">
                <a:solidFill>
                  <a:srgbClr val="FF0000"/>
                </a:solidFill>
              </a:rPr>
              <a:t>x,y,z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36565"/>
              </p:ext>
            </p:extLst>
          </p:nvPr>
        </p:nvGraphicFramePr>
        <p:xfrm>
          <a:off x="2438400" y="2286000"/>
          <a:ext cx="3295650" cy="208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3" imgW="1346040" imgH="1041120" progId="Equation.3">
                  <p:embed/>
                </p:oleObj>
              </mc:Choice>
              <mc:Fallback>
                <p:oleObj name="Equation" r:id="rId3" imgW="134604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3295650" cy="2080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456158"/>
              </p:ext>
            </p:extLst>
          </p:nvPr>
        </p:nvGraphicFramePr>
        <p:xfrm>
          <a:off x="2438400" y="4343400"/>
          <a:ext cx="3538827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5" imgW="1752480" imgH="1015920" progId="Equation.3">
                  <p:embed/>
                </p:oleObj>
              </mc:Choice>
              <mc:Fallback>
                <p:oleObj name="Equation" r:id="rId5" imgW="1752480" imgH="1015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343400"/>
                        <a:ext cx="3538827" cy="205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Matrix Representations and Homogeneous Coordinates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Homogeneous Coordinates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Scaling</a:t>
            </a:r>
            <a:r>
              <a:rPr lang="en-US" sz="2400" dirty="0" smtClean="0"/>
              <a:t>: </a:t>
            </a:r>
            <a:r>
              <a:rPr lang="en-US" sz="2400" dirty="0"/>
              <a:t>				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glScalef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x,y,z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024538"/>
              </p:ext>
            </p:extLst>
          </p:nvPr>
        </p:nvGraphicFramePr>
        <p:xfrm>
          <a:off x="2133600" y="2286000"/>
          <a:ext cx="2895600" cy="2260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6" name="Equation" r:id="rId3" imgW="1333440" imgH="1041120" progId="Equation.3">
                  <p:embed/>
                </p:oleObj>
              </mc:Choice>
              <mc:Fallback>
                <p:oleObj name="Equation" r:id="rId3" imgW="1333440" imgH="1041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86000"/>
                        <a:ext cx="2895600" cy="2260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Inverse Transformations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Inverse translation matrix: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 rotation matrix:</a:t>
            </a:r>
            <a:endParaRPr lang="en-US" dirty="0"/>
          </a:p>
        </p:txBody>
      </p:sp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4876800" y="2096492"/>
          <a:ext cx="2590800" cy="1789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5" name="Equation" r:id="rId3" imgW="1066680" imgH="736560" progId="Equation.3">
                  <p:embed/>
                </p:oleObj>
              </mc:Choice>
              <mc:Fallback>
                <p:oleObj name="Equation" r:id="rId3" imgW="106668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096492"/>
                        <a:ext cx="2590800" cy="1789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4862513" y="4793675"/>
          <a:ext cx="329088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6" name="Equation" r:id="rId5" imgW="1536480" imgH="711000" progId="Equation.3">
                  <p:embed/>
                </p:oleObj>
              </mc:Choice>
              <mc:Fallback>
                <p:oleObj name="Equation" r:id="rId5" imgW="15364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2513" y="4793675"/>
                        <a:ext cx="3290887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2667000"/>
          <a:ext cx="28803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7" name="Equation" r:id="rId7" imgW="1371600" imgH="253800" progId="Equation.3">
                  <p:embed/>
                </p:oleObj>
              </mc:Choice>
              <mc:Fallback>
                <p:oleObj name="Equation" r:id="rId7" imgW="137160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288036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975060"/>
              </p:ext>
            </p:extLst>
          </p:nvPr>
        </p:nvGraphicFramePr>
        <p:xfrm>
          <a:off x="819150" y="5229225"/>
          <a:ext cx="22717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8" name="Equation" r:id="rId9" imgW="1066680" imgH="228600" progId="Equation.3">
                  <p:embed/>
                </p:oleObj>
              </mc:Choice>
              <mc:Fallback>
                <p:oleObj name="Equation" r:id="rId9" imgW="10666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229225"/>
                        <a:ext cx="22717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4038600" y="28194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ight Arrow 9"/>
          <p:cNvSpPr/>
          <p:nvPr/>
        </p:nvSpPr>
        <p:spPr>
          <a:xfrm>
            <a:off x="4038600" y="5410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Inverse Transformations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Inverse scaling matrix:</a:t>
            </a:r>
            <a:endParaRPr lang="en-US" dirty="0"/>
          </a:p>
        </p:txBody>
      </p:sp>
      <p:graphicFrame>
        <p:nvGraphicFramePr>
          <p:cNvPr id="317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105195"/>
              </p:ext>
            </p:extLst>
          </p:nvPr>
        </p:nvGraphicFramePr>
        <p:xfrm>
          <a:off x="1147763" y="3305175"/>
          <a:ext cx="33528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2" name="Equation" r:id="rId3" imgW="1549080" imgH="444240" progId="Equation.3">
                  <p:embed/>
                </p:oleObj>
              </mc:Choice>
              <mc:Fallback>
                <p:oleObj name="Equation" r:id="rId3" imgW="15490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3305175"/>
                        <a:ext cx="33528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8"/>
          <p:cNvGraphicFramePr>
            <a:graphicFrameLocks noChangeAspect="1"/>
          </p:cNvGraphicFramePr>
          <p:nvPr/>
        </p:nvGraphicFramePr>
        <p:xfrm>
          <a:off x="5576888" y="2133600"/>
          <a:ext cx="2557462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3" name="Equation" r:id="rId5" imgW="1066680" imgH="1320480" progId="Equation.3">
                  <p:embed/>
                </p:oleObj>
              </mc:Choice>
              <mc:Fallback>
                <p:oleObj name="Equation" r:id="rId5" imgW="1066680" imgH="1320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2133600"/>
                        <a:ext cx="2557462" cy="316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4876800" y="3595255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Composite transformation matrix  </a:t>
            </a:r>
            <a:r>
              <a:rPr lang="en-US" sz="2800" b="1" dirty="0" smtClean="0"/>
              <a:t>M</a:t>
            </a:r>
            <a:r>
              <a:rPr lang="en-US" sz="2800" dirty="0" smtClean="0"/>
              <a:t> = calculating the product of the individual transformations</a:t>
            </a:r>
          </a:p>
          <a:p>
            <a:endParaRPr lang="en-US" dirty="0"/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2422526" y="2667000"/>
          <a:ext cx="2394334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6" y="2667000"/>
                        <a:ext cx="2394334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96887" y="1371600"/>
            <a:ext cx="8266113" cy="5413375"/>
            <a:chOff x="-36513" y="692150"/>
            <a:chExt cx="8856663" cy="6169025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>
              <a:off x="3109913" y="1123950"/>
              <a:ext cx="4762" cy="111760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2317750" y="1114425"/>
              <a:ext cx="3175" cy="1127125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317750" y="2241550"/>
              <a:ext cx="792163" cy="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3635375" y="1628775"/>
              <a:ext cx="73025" cy="71438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1763713" y="692150"/>
              <a:ext cx="2519362" cy="2305050"/>
              <a:chOff x="295" y="935"/>
              <a:chExt cx="1587" cy="1452"/>
            </a:xfrm>
          </p:grpSpPr>
          <p:sp>
            <p:nvSpPr>
              <p:cNvPr id="9" name="Line 12"/>
              <p:cNvSpPr>
                <a:spLocks noChangeShapeType="1"/>
              </p:cNvSpPr>
              <p:nvPr/>
            </p:nvSpPr>
            <p:spPr bwMode="auto">
              <a:xfrm>
                <a:off x="295" y="2251"/>
                <a:ext cx="15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0" name="Line 13"/>
              <p:cNvSpPr>
                <a:spLocks noChangeShapeType="1"/>
              </p:cNvSpPr>
              <p:nvPr/>
            </p:nvSpPr>
            <p:spPr bwMode="auto">
              <a:xfrm flipV="1">
                <a:off x="385" y="935"/>
                <a:ext cx="0" cy="14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484438" y="306228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(a)</a:t>
              </a:r>
              <a:endParaRPr lang="th-TH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339975" y="1125538"/>
              <a:ext cx="792163" cy="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>
              <a:off x="5667375" y="2239963"/>
              <a:ext cx="4763" cy="111760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H="1">
              <a:off x="4875213" y="2230438"/>
              <a:ext cx="3175" cy="1127125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4875213" y="3357563"/>
              <a:ext cx="792162" cy="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6192838" y="2744788"/>
              <a:ext cx="73025" cy="71437"/>
            </a:xfrm>
            <a:prstGeom prst="ellipse">
              <a:avLst/>
            </a:pr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4643438" y="2781300"/>
              <a:ext cx="39608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 flipV="1">
              <a:off x="6227763" y="692150"/>
              <a:ext cx="0" cy="2305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5942013" y="306228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(b)</a:t>
              </a:r>
              <a:endParaRPr lang="th-TH"/>
            </a:p>
          </p:txBody>
        </p:sp>
        <p:sp>
          <p:nvSpPr>
            <p:cNvPr id="20" name="Line 27"/>
            <p:cNvSpPr>
              <a:spLocks noChangeShapeType="1"/>
            </p:cNvSpPr>
            <p:nvPr/>
          </p:nvSpPr>
          <p:spPr bwMode="auto">
            <a:xfrm>
              <a:off x="4897438" y="2241549"/>
              <a:ext cx="792162" cy="0"/>
            </a:xfrm>
            <a:prstGeom prst="line">
              <a:avLst/>
            </a:prstGeom>
            <a:noFill/>
            <a:ln w="25400">
              <a:solidFill>
                <a:srgbClr val="3333CC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32"/>
            <p:cNvSpPr>
              <a:spLocks noChangeShapeType="1"/>
            </p:cNvSpPr>
            <p:nvPr/>
          </p:nvSpPr>
          <p:spPr bwMode="auto">
            <a:xfrm>
              <a:off x="323850" y="5445125"/>
              <a:ext cx="39608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 flipV="1">
              <a:off x="1908175" y="3355975"/>
              <a:ext cx="0" cy="2305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1622425" y="5726113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(c)</a:t>
              </a:r>
              <a:endParaRPr lang="th-TH"/>
            </a:p>
          </p:txBody>
        </p:sp>
        <p:grpSp>
          <p:nvGrpSpPr>
            <p:cNvPr id="24" name="Group 36"/>
            <p:cNvGrpSpPr>
              <a:grpSpLocks/>
            </p:cNvGrpSpPr>
            <p:nvPr/>
          </p:nvGrpSpPr>
          <p:grpSpPr bwMode="auto">
            <a:xfrm rot="-1624134">
              <a:off x="611188" y="5181600"/>
              <a:ext cx="1390650" cy="1127125"/>
              <a:chOff x="350" y="3083"/>
              <a:chExt cx="876" cy="710"/>
            </a:xfrm>
          </p:grpSpPr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 flipH="1">
                <a:off x="849" y="3089"/>
                <a:ext cx="3" cy="704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 flipH="1">
                <a:off x="350" y="3083"/>
                <a:ext cx="2" cy="71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350" y="3793"/>
                <a:ext cx="499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8" name="Oval 31"/>
              <p:cNvSpPr>
                <a:spLocks noChangeArrowheads="1"/>
              </p:cNvSpPr>
              <p:nvPr/>
            </p:nvSpPr>
            <p:spPr bwMode="auto">
              <a:xfrm>
                <a:off x="1180" y="3407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35"/>
              <p:cNvSpPr>
                <a:spLocks noChangeShapeType="1"/>
              </p:cNvSpPr>
              <p:nvPr/>
            </p:nvSpPr>
            <p:spPr bwMode="auto">
              <a:xfrm>
                <a:off x="364" y="3090"/>
                <a:ext cx="499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0" name="Line 37"/>
            <p:cNvSpPr>
              <a:spLocks noChangeShapeType="1"/>
            </p:cNvSpPr>
            <p:nvPr/>
          </p:nvSpPr>
          <p:spPr bwMode="auto">
            <a:xfrm>
              <a:off x="4498975" y="5589588"/>
              <a:ext cx="39608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38"/>
            <p:cNvSpPr>
              <a:spLocks noChangeShapeType="1"/>
            </p:cNvSpPr>
            <p:nvPr/>
          </p:nvSpPr>
          <p:spPr bwMode="auto">
            <a:xfrm flipV="1">
              <a:off x="6083300" y="3500438"/>
              <a:ext cx="0" cy="2305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Text Box 39"/>
            <p:cNvSpPr txBox="1">
              <a:spLocks noChangeArrowheads="1"/>
            </p:cNvSpPr>
            <p:nvPr/>
          </p:nvSpPr>
          <p:spPr bwMode="auto">
            <a:xfrm>
              <a:off x="5797550" y="5870575"/>
              <a:ext cx="1008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(d)</a:t>
              </a:r>
              <a:endParaRPr lang="th-TH"/>
            </a:p>
          </p:txBody>
        </p:sp>
        <p:grpSp>
          <p:nvGrpSpPr>
            <p:cNvPr id="33" name="Group 40"/>
            <p:cNvGrpSpPr>
              <a:grpSpLocks/>
            </p:cNvGrpSpPr>
            <p:nvPr/>
          </p:nvGrpSpPr>
          <p:grpSpPr bwMode="auto">
            <a:xfrm rot="-1624134">
              <a:off x="6494463" y="4076700"/>
              <a:ext cx="1390650" cy="1127125"/>
              <a:chOff x="350" y="3083"/>
              <a:chExt cx="876" cy="710"/>
            </a:xfrm>
          </p:grpSpPr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 flipH="1">
                <a:off x="849" y="3089"/>
                <a:ext cx="3" cy="704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5" name="Line 42"/>
              <p:cNvSpPr>
                <a:spLocks noChangeShapeType="1"/>
              </p:cNvSpPr>
              <p:nvPr/>
            </p:nvSpPr>
            <p:spPr bwMode="auto">
              <a:xfrm flipH="1">
                <a:off x="350" y="3083"/>
                <a:ext cx="2" cy="71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6" name="Line 43"/>
              <p:cNvSpPr>
                <a:spLocks noChangeShapeType="1"/>
              </p:cNvSpPr>
              <p:nvPr/>
            </p:nvSpPr>
            <p:spPr bwMode="auto">
              <a:xfrm>
                <a:off x="350" y="3793"/>
                <a:ext cx="499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Oval 44"/>
              <p:cNvSpPr>
                <a:spLocks noChangeArrowheads="1"/>
              </p:cNvSpPr>
              <p:nvPr/>
            </p:nvSpPr>
            <p:spPr bwMode="auto">
              <a:xfrm>
                <a:off x="1180" y="3407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45"/>
              <p:cNvSpPr>
                <a:spLocks noChangeShapeType="1"/>
              </p:cNvSpPr>
              <p:nvPr/>
            </p:nvSpPr>
            <p:spPr bwMode="auto">
              <a:xfrm>
                <a:off x="364" y="3090"/>
                <a:ext cx="499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3995738" y="1773238"/>
              <a:ext cx="647700" cy="287337"/>
            </a:xfrm>
            <a:prstGeom prst="lin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 flipH="1">
              <a:off x="2195513" y="3284538"/>
              <a:ext cx="2447925" cy="1296987"/>
            </a:xfrm>
            <a:prstGeom prst="lin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3779838" y="5084763"/>
              <a:ext cx="1368425" cy="0"/>
            </a:xfrm>
            <a:prstGeom prst="line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Text Box 49"/>
            <p:cNvSpPr txBox="1">
              <a:spLocks noChangeArrowheads="1"/>
            </p:cNvSpPr>
            <p:nvPr/>
          </p:nvSpPr>
          <p:spPr bwMode="auto">
            <a:xfrm>
              <a:off x="1979613" y="2276475"/>
              <a:ext cx="9350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(1,1)</a:t>
              </a:r>
              <a:endParaRPr lang="th-TH" sz="1600"/>
            </a:p>
          </p:txBody>
        </p:sp>
        <p:sp>
          <p:nvSpPr>
            <p:cNvPr id="43" name="Text Box 50"/>
            <p:cNvSpPr txBox="1">
              <a:spLocks noChangeArrowheads="1"/>
            </p:cNvSpPr>
            <p:nvPr/>
          </p:nvSpPr>
          <p:spPr bwMode="auto">
            <a:xfrm>
              <a:off x="2844800" y="2276475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(2,1)</a:t>
              </a:r>
              <a:endParaRPr lang="th-TH" sz="1600"/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1979613" y="765175"/>
              <a:ext cx="9350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(1,3)</a:t>
              </a:r>
              <a:endParaRPr lang="th-TH" sz="1600"/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2844800" y="788988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(2,3)</a:t>
              </a:r>
              <a:endParaRPr lang="th-TH" sz="1600"/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3636963" y="1412875"/>
              <a:ext cx="9350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(3,2)</a:t>
              </a:r>
              <a:endParaRPr lang="th-TH" sz="1600"/>
            </a:p>
          </p:txBody>
        </p:sp>
        <p:sp>
          <p:nvSpPr>
            <p:cNvPr id="47" name="Text Box 54"/>
            <p:cNvSpPr txBox="1">
              <a:spLocks noChangeArrowheads="1"/>
            </p:cNvSpPr>
            <p:nvPr/>
          </p:nvSpPr>
          <p:spPr bwMode="auto">
            <a:xfrm>
              <a:off x="4645025" y="3379788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(-2,-1)</a:t>
              </a:r>
              <a:endParaRPr lang="th-TH" sz="1600"/>
            </a:p>
          </p:txBody>
        </p:sp>
        <p:sp>
          <p:nvSpPr>
            <p:cNvPr id="48" name="Text Box 55"/>
            <p:cNvSpPr txBox="1">
              <a:spLocks noChangeArrowheads="1"/>
            </p:cNvSpPr>
            <p:nvPr/>
          </p:nvSpPr>
          <p:spPr bwMode="auto">
            <a:xfrm>
              <a:off x="5508625" y="3357563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(-1,-1)</a:t>
              </a:r>
              <a:endParaRPr lang="th-TH" sz="1600"/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5364163" y="1821027"/>
              <a:ext cx="9350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(-1,1)</a:t>
              </a:r>
              <a:endParaRPr lang="th-TH" sz="1600" dirty="0"/>
            </a:p>
          </p:txBody>
        </p:sp>
        <p:sp>
          <p:nvSpPr>
            <p:cNvPr id="50" name="Text Box 57"/>
            <p:cNvSpPr txBox="1">
              <a:spLocks noChangeArrowheads="1"/>
            </p:cNvSpPr>
            <p:nvPr/>
          </p:nvSpPr>
          <p:spPr bwMode="auto">
            <a:xfrm>
              <a:off x="4572000" y="1821027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(-2,1)</a:t>
              </a:r>
              <a:endParaRPr lang="th-TH" sz="1600" dirty="0"/>
            </a:p>
          </p:txBody>
        </p:sp>
        <p:sp>
          <p:nvSpPr>
            <p:cNvPr id="51" name="Text Box 58"/>
            <p:cNvSpPr txBox="1">
              <a:spLocks noChangeArrowheads="1"/>
            </p:cNvSpPr>
            <p:nvPr/>
          </p:nvSpPr>
          <p:spPr bwMode="auto">
            <a:xfrm>
              <a:off x="973138" y="6524625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(-1.23,-1.87)</a:t>
              </a:r>
              <a:endParaRPr lang="th-TH" sz="1600"/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1620838" y="6092825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(-0.37,-1.37)</a:t>
              </a:r>
              <a:endParaRPr lang="th-TH" sz="1600"/>
            </a:p>
          </p:txBody>
        </p:sp>
        <p:sp>
          <p:nvSpPr>
            <p:cNvPr id="53" name="Text Box 60"/>
            <p:cNvSpPr txBox="1">
              <a:spLocks noChangeArrowheads="1"/>
            </p:cNvSpPr>
            <p:nvPr/>
          </p:nvSpPr>
          <p:spPr bwMode="auto">
            <a:xfrm>
              <a:off x="1116013" y="4941888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(-1.37,0.37)</a:t>
              </a:r>
              <a:endParaRPr lang="th-TH" sz="1600"/>
            </a:p>
          </p:txBody>
        </p:sp>
        <p:sp>
          <p:nvSpPr>
            <p:cNvPr id="54" name="Text Box 61"/>
            <p:cNvSpPr txBox="1">
              <a:spLocks noChangeArrowheads="1"/>
            </p:cNvSpPr>
            <p:nvPr/>
          </p:nvSpPr>
          <p:spPr bwMode="auto">
            <a:xfrm>
              <a:off x="-36513" y="5157788"/>
              <a:ext cx="13668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(-2.23,-0.13)</a:t>
              </a:r>
              <a:endParaRPr lang="th-TH" sz="1600"/>
            </a:p>
          </p:txBody>
        </p:sp>
        <p:sp>
          <p:nvSpPr>
            <p:cNvPr id="55" name="Text Box 62"/>
            <p:cNvSpPr txBox="1">
              <a:spLocks noChangeArrowheads="1"/>
            </p:cNvSpPr>
            <p:nvPr/>
          </p:nvSpPr>
          <p:spPr bwMode="auto">
            <a:xfrm>
              <a:off x="6157913" y="5468938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(1.77,0.13)</a:t>
              </a:r>
              <a:endParaRPr lang="th-TH" sz="1600"/>
            </a:p>
          </p:txBody>
        </p: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7453313" y="5013325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(2.63,0.63)</a:t>
              </a:r>
              <a:endParaRPr lang="th-TH" sz="1600"/>
            </a:p>
          </p:txBody>
        </p:sp>
        <p:sp>
          <p:nvSpPr>
            <p:cNvPr id="57" name="Text Box 64"/>
            <p:cNvSpPr txBox="1">
              <a:spLocks noChangeArrowheads="1"/>
            </p:cNvSpPr>
            <p:nvPr/>
          </p:nvSpPr>
          <p:spPr bwMode="auto">
            <a:xfrm>
              <a:off x="6950075" y="3789363"/>
              <a:ext cx="13668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(1.63,2.37)</a:t>
              </a:r>
              <a:endParaRPr lang="th-TH" sz="1600"/>
            </a:p>
          </p:txBody>
        </p:sp>
        <p:sp>
          <p:nvSpPr>
            <p:cNvPr id="58" name="Text Box 65"/>
            <p:cNvSpPr txBox="1">
              <a:spLocks noChangeArrowheads="1"/>
            </p:cNvSpPr>
            <p:nvPr/>
          </p:nvSpPr>
          <p:spPr bwMode="auto">
            <a:xfrm>
              <a:off x="5880970" y="3991945"/>
              <a:ext cx="13668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(0.77,1.87)</a:t>
              </a:r>
              <a:endParaRPr lang="th-TH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Composite Two-dimensional Translations</a:t>
            </a:r>
          </a:p>
          <a:p>
            <a:endParaRPr lang="en-US" dirty="0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730375" y="2514600"/>
          <a:ext cx="5649913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name="Equation" r:id="rId3" imgW="2666880" imgH="1777680" progId="Equation.3">
                  <p:embed/>
                </p:oleObj>
              </mc:Choice>
              <mc:Fallback>
                <p:oleObj name="Equation" r:id="rId3" imgW="2666880" imgH="1777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2514600"/>
                        <a:ext cx="5649913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Basic Two-Dimensional Geometric Transformations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geometric transformations: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Translation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Rotation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Scaling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Composite Two-dimensional Rotations</a:t>
            </a:r>
            <a:endParaRPr lang="de-DE" u="sng" dirty="0">
              <a:solidFill>
                <a:srgbClr val="0070C0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1985963" y="2719388"/>
          <a:ext cx="4994275" cy="23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0" name="Equation" r:id="rId3" imgW="2031840" imgH="939600" progId="Equation.3">
                  <p:embed/>
                </p:oleObj>
              </mc:Choice>
              <mc:Fallback>
                <p:oleObj name="Equation" r:id="rId3" imgW="2031840" imgH="93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2719388"/>
                        <a:ext cx="4994275" cy="230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Composite </a:t>
            </a:r>
            <a:r>
              <a:rPr lang="en-US" u="sng" smtClean="0">
                <a:solidFill>
                  <a:srgbClr val="0070C0"/>
                </a:solidFill>
              </a:rPr>
              <a:t>Two-dimensional Scales</a:t>
            </a:r>
            <a:endParaRPr lang="de-DE" u="sng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990600" y="2438400"/>
          <a:ext cx="6480175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4" name="Equation" r:id="rId3" imgW="2908080" imgH="1206360" progId="Equation.3">
                  <p:embed/>
                </p:oleObj>
              </mc:Choice>
              <mc:Fallback>
                <p:oleObj name="Equation" r:id="rId3" imgW="2908080" imgH="1206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38400"/>
                        <a:ext cx="6480175" cy="2687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General Two-dimensional Pivot-Point Rotation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 transformation sequence for rotating an object about a specified pivot point using the rotation matrix </a:t>
            </a:r>
            <a:r>
              <a:rPr lang="en-US" sz="2800" b="1" dirty="0" smtClean="0"/>
              <a:t>R</a:t>
            </a:r>
            <a:r>
              <a:rPr lang="en-US" sz="2800" dirty="0" smtClean="0"/>
              <a:t>(</a:t>
            </a:r>
            <a:r>
              <a:rPr lang="el-GR" sz="2800" dirty="0" smtClean="0"/>
              <a:t>θ</a:t>
            </a:r>
            <a:r>
              <a:rPr lang="en-US" sz="28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Translate the object so that the pivot-point position is moved to the coordinate origin.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Rotate the object about the coordinate origin.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Translate the object so that the pivot point is returned to its original position.</a:t>
            </a:r>
            <a:endParaRPr lang="th-TH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600200" y="1600200"/>
            <a:ext cx="5995987" cy="5003800"/>
            <a:chOff x="862013" y="476250"/>
            <a:chExt cx="6589712" cy="6127750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101850" y="874713"/>
              <a:ext cx="792163" cy="1150937"/>
              <a:chOff x="703" y="1117"/>
              <a:chExt cx="499" cy="725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7" name="Line 6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Line 8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" name="Oval 10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1547813" y="476250"/>
              <a:ext cx="2519362" cy="2305050"/>
              <a:chOff x="295" y="935"/>
              <a:chExt cx="1587" cy="1452"/>
            </a:xfrm>
          </p:grpSpPr>
          <p:grpSp>
            <p:nvGrpSpPr>
              <p:cNvPr id="11" name="Group 12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14" name="Line 4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ln w="25400">
                  <a:headEnd/>
                  <a:tailEnd type="triangl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6" name="Group 16"/>
            <p:cNvGrpSpPr>
              <a:grpSpLocks/>
            </p:cNvGrpSpPr>
            <p:nvPr/>
          </p:nvGrpSpPr>
          <p:grpSpPr bwMode="auto">
            <a:xfrm>
              <a:off x="4932363" y="476250"/>
              <a:ext cx="2519362" cy="2305050"/>
              <a:chOff x="295" y="935"/>
              <a:chExt cx="1587" cy="1452"/>
            </a:xfrm>
          </p:grpSpPr>
          <p:grpSp>
            <p:nvGrpSpPr>
              <p:cNvPr id="17" name="Group 17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4703763" y="1735138"/>
              <a:ext cx="792162" cy="1150937"/>
              <a:chOff x="703" y="1117"/>
              <a:chExt cx="499" cy="725"/>
            </a:xfrm>
          </p:grpSpPr>
          <p:grpSp>
            <p:nvGrpSpPr>
              <p:cNvPr id="23" name="Group 23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25" name="Line 24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" name="Line 26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4" name="Oval 27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1547813" y="3716338"/>
              <a:ext cx="2519362" cy="2305050"/>
              <a:chOff x="295" y="935"/>
              <a:chExt cx="1587" cy="1452"/>
            </a:xfrm>
          </p:grpSpPr>
          <p:grpSp>
            <p:nvGrpSpPr>
              <p:cNvPr id="29" name="Group 29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32" name="Line 30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4932363" y="3716338"/>
              <a:ext cx="2519362" cy="2305050"/>
              <a:chOff x="295" y="935"/>
              <a:chExt cx="1587" cy="1452"/>
            </a:xfrm>
          </p:grpSpPr>
          <p:grpSp>
            <p:nvGrpSpPr>
              <p:cNvPr id="35" name="Group 35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38" name="Line 36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6" name="Line 38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Line 39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0" name="Group 40"/>
            <p:cNvGrpSpPr>
              <a:grpSpLocks/>
            </p:cNvGrpSpPr>
            <p:nvPr/>
          </p:nvGrpSpPr>
          <p:grpSpPr bwMode="auto">
            <a:xfrm rot="-5400000">
              <a:off x="1041401" y="5194300"/>
              <a:ext cx="792162" cy="1150937"/>
              <a:chOff x="703" y="1117"/>
              <a:chExt cx="499" cy="725"/>
            </a:xfrm>
          </p:grpSpPr>
          <p:grpSp>
            <p:nvGrpSpPr>
              <p:cNvPr id="41" name="Group 41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43" name="Line 42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4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45" name="Line 44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2" name="Oval 45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6"/>
            <p:cNvGrpSpPr>
              <a:grpSpLocks/>
            </p:cNvGrpSpPr>
            <p:nvPr/>
          </p:nvGrpSpPr>
          <p:grpSpPr bwMode="auto">
            <a:xfrm rot="-5400000">
              <a:off x="5208588" y="4333875"/>
              <a:ext cx="792162" cy="1150938"/>
              <a:chOff x="703" y="1117"/>
              <a:chExt cx="499" cy="725"/>
            </a:xfrm>
          </p:grpSpPr>
          <p:grpSp>
            <p:nvGrpSpPr>
              <p:cNvPr id="47" name="Group 47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49" name="Line 48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0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1" name="Line 50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48" name="Oval 51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" name="Text Box 52"/>
            <p:cNvSpPr txBox="1">
              <a:spLocks noChangeArrowheads="1"/>
            </p:cNvSpPr>
            <p:nvPr/>
          </p:nvSpPr>
          <p:spPr bwMode="auto">
            <a:xfrm>
              <a:off x="2843213" y="1484313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r</a:t>
              </a:r>
              <a:r>
                <a:rPr lang="en-US"/>
                <a:t>,y</a:t>
              </a:r>
              <a:r>
                <a:rPr lang="en-US" baseline="-25000"/>
                <a:t>r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53" name="Text Box 53"/>
            <p:cNvSpPr txBox="1">
              <a:spLocks noChangeArrowheads="1"/>
            </p:cNvSpPr>
            <p:nvPr/>
          </p:nvSpPr>
          <p:spPr bwMode="auto">
            <a:xfrm>
              <a:off x="5940425" y="1484313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r</a:t>
              </a:r>
              <a:r>
                <a:rPr lang="en-US"/>
                <a:t>,y</a:t>
              </a:r>
              <a:r>
                <a:rPr lang="en-US" baseline="-25000"/>
                <a:t>r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2555875" y="4724400"/>
              <a:ext cx="1008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r</a:t>
              </a:r>
              <a:r>
                <a:rPr lang="en-US"/>
                <a:t>,y</a:t>
              </a:r>
              <a:r>
                <a:rPr lang="en-US" baseline="-25000"/>
                <a:t>r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55" name="Text Box 55"/>
            <p:cNvSpPr txBox="1">
              <a:spLocks noChangeArrowheads="1"/>
            </p:cNvSpPr>
            <p:nvPr/>
          </p:nvSpPr>
          <p:spPr bwMode="auto">
            <a:xfrm>
              <a:off x="6156325" y="4724400"/>
              <a:ext cx="1008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r</a:t>
              </a:r>
              <a:r>
                <a:rPr lang="en-US"/>
                <a:t>,y</a:t>
              </a:r>
              <a:r>
                <a:rPr lang="en-US" baseline="-25000"/>
                <a:t>r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56" name="Text Box 56"/>
            <p:cNvSpPr txBox="1">
              <a:spLocks noChangeArrowheads="1"/>
            </p:cNvSpPr>
            <p:nvPr/>
          </p:nvSpPr>
          <p:spPr bwMode="auto">
            <a:xfrm>
              <a:off x="2268538" y="284638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(a)</a:t>
              </a:r>
              <a:endParaRPr lang="th-TH"/>
            </a:p>
          </p:txBody>
        </p:sp>
        <p:sp>
          <p:nvSpPr>
            <p:cNvPr id="57" name="Text Box 57"/>
            <p:cNvSpPr txBox="1">
              <a:spLocks noChangeArrowheads="1"/>
            </p:cNvSpPr>
            <p:nvPr/>
          </p:nvSpPr>
          <p:spPr bwMode="auto">
            <a:xfrm>
              <a:off x="5651500" y="2852738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(b)</a:t>
              </a:r>
              <a:endParaRPr lang="th-TH"/>
            </a:p>
          </p:txBody>
        </p:sp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2268538" y="623093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(c)</a:t>
              </a:r>
              <a:endParaRPr lang="th-TH"/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5651500" y="6237288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(d)</a:t>
              </a:r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General Two-dimensional Pivot-Point Rotation</a:t>
            </a:r>
          </a:p>
          <a:p>
            <a:endParaRPr lang="de-DE" dirty="0"/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755650" y="2457450"/>
          <a:ext cx="7516813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8" name="Equation" r:id="rId3" imgW="3111480" imgH="1663560" progId="Equation.3">
                  <p:embed/>
                </p:oleObj>
              </mc:Choice>
              <mc:Fallback>
                <p:oleObj name="Equation" r:id="rId3" imgW="3111480" imgH="16635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457450"/>
                        <a:ext cx="7516813" cy="401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pPr marL="457200" lvl="1" indent="0" algn="just">
              <a:buNone/>
            </a:pPr>
            <a:r>
              <a:rPr lang="en-US" sz="5900" dirty="0">
                <a:solidFill>
                  <a:srgbClr val="FF0000"/>
                </a:solidFill>
              </a:rPr>
              <a:t>Show the three transformation matrices used to rotate a figure 90 degrees counter-clockwise about (5,2). In what order must they be written to produce the correct concatenated transformation matrix: give the expression for the transformation of </a:t>
            </a:r>
            <a:r>
              <a:rPr lang="en-US" sz="5900" dirty="0" smtClean="0">
                <a:solidFill>
                  <a:srgbClr val="FF0000"/>
                </a:solidFill>
              </a:rPr>
              <a:t>p(4,3). </a:t>
            </a:r>
            <a:endParaRPr lang="en-US" sz="5900" dirty="0">
              <a:solidFill>
                <a:srgbClr val="FF0000"/>
              </a:solidFill>
            </a:endParaRPr>
          </a:p>
          <a:p>
            <a:pPr algn="just"/>
            <a:endParaRPr lang="en-US" sz="5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6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</a:t>
            </a:r>
            <a:r>
              <a:rPr lang="en-US" dirty="0" smtClean="0">
                <a:solidFill>
                  <a:srgbClr val="C00000"/>
                </a:solidFill>
              </a:rPr>
              <a:t>1 Sol.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 smtClean="0"/>
              <a:t>T</a:t>
            </a:r>
            <a:r>
              <a:rPr lang="en-US" sz="4200" dirty="0"/>
              <a:t>(-5,-2): </a:t>
            </a:r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1 0 -5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1 -2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0 0 1 </a:t>
            </a:r>
          </a:p>
          <a:p>
            <a:r>
              <a:rPr lang="en-US" sz="4200" dirty="0"/>
              <a:t>R(90): </a:t>
            </a:r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0 -1 0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1 0 </a:t>
            </a:r>
            <a:r>
              <a:rPr lang="en-US" sz="4200" dirty="0" smtClean="0">
                <a:solidFill>
                  <a:srgbClr val="0070C0"/>
                </a:solidFill>
              </a:rPr>
              <a:t>0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0 0 1 </a:t>
            </a:r>
          </a:p>
          <a:p>
            <a:r>
              <a:rPr lang="en-US" sz="4200" dirty="0"/>
              <a:t>T(5,2): </a:t>
            </a:r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1 0 5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0 1 2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0 0 1 </a:t>
            </a:r>
          </a:p>
          <a:p>
            <a:r>
              <a:rPr lang="en-US" sz="4200" dirty="0"/>
              <a:t>The complete transformation: T(5,2) R(90) T(-5,-2) </a:t>
            </a:r>
          </a:p>
        </p:txBody>
      </p:sp>
    </p:spTree>
    <p:extLst>
      <p:ext uri="{BB962C8B-B14F-4D97-AF65-F5344CB8AC3E}">
        <p14:creationId xmlns:p14="http://schemas.microsoft.com/office/powerpoint/2010/main" val="5243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</a:t>
            </a:r>
            <a:r>
              <a:rPr lang="en-US" dirty="0" smtClean="0">
                <a:solidFill>
                  <a:srgbClr val="C00000"/>
                </a:solidFill>
              </a:rPr>
              <a:t>1 Sol.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M=T(5,2</a:t>
            </a:r>
            <a:r>
              <a:rPr lang="en-US" sz="4200" dirty="0"/>
              <a:t>) R(90) T(-5,-2</a:t>
            </a:r>
            <a:r>
              <a:rPr lang="en-US" sz="4200"/>
              <a:t>) :</a:t>
            </a:r>
            <a:endParaRPr lang="en-US" sz="4200" dirty="0"/>
          </a:p>
          <a:p>
            <a:pPr marL="400050" lvl="1" indent="0">
              <a:buNone/>
            </a:pPr>
            <a:r>
              <a:rPr lang="ar-EG" sz="4200" dirty="0" smtClean="0">
                <a:solidFill>
                  <a:srgbClr val="0070C0"/>
                </a:solidFill>
              </a:rPr>
              <a:t>0</a:t>
            </a:r>
            <a:r>
              <a:rPr lang="en-US" sz="4200" dirty="0" smtClean="0">
                <a:solidFill>
                  <a:srgbClr val="0070C0"/>
                </a:solidFill>
              </a:rPr>
              <a:t> 	 -1   7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 smtClean="0">
                <a:solidFill>
                  <a:srgbClr val="0070C0"/>
                </a:solidFill>
              </a:rPr>
              <a:t>1 	 0    -3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</a:t>
            </a:r>
            <a:r>
              <a:rPr lang="en-US" sz="4200" dirty="0" smtClean="0">
                <a:solidFill>
                  <a:srgbClr val="0070C0"/>
                </a:solidFill>
              </a:rPr>
              <a:t>	 0    1 </a:t>
            </a:r>
            <a:endParaRPr lang="en-US" sz="4200" dirty="0">
              <a:solidFill>
                <a:srgbClr val="0070C0"/>
              </a:solidFill>
            </a:endParaRPr>
          </a:p>
          <a:p>
            <a:r>
              <a:rPr lang="en-US" sz="4200" dirty="0" smtClean="0"/>
              <a:t>The </a:t>
            </a:r>
            <a:r>
              <a:rPr lang="en-US" sz="4200" dirty="0"/>
              <a:t>complete transformation: </a:t>
            </a:r>
            <a:r>
              <a:rPr lang="en-US" sz="4200" dirty="0" smtClean="0"/>
              <a:t>M P(4,3)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200" dirty="0" smtClean="0"/>
              <a:t>The point will be </a:t>
            </a:r>
          </a:p>
          <a:p>
            <a:pPr marL="400050" lvl="2" indent="0">
              <a:buNone/>
            </a:pPr>
            <a:endParaRPr lang="en-US" sz="3800" dirty="0">
              <a:solidFill>
                <a:srgbClr val="0070C0"/>
              </a:solidFill>
            </a:endParaRPr>
          </a:p>
          <a:p>
            <a:pPr marL="400050" lvl="2" indent="0"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|0    -1  7 |         |4 |               | 4|</a:t>
            </a:r>
            <a:r>
              <a:rPr lang="en-US" sz="3800" dirty="0">
                <a:solidFill>
                  <a:srgbClr val="0070C0"/>
                </a:solidFill>
              </a:rPr>
              <a:t/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 smtClean="0">
                <a:solidFill>
                  <a:srgbClr val="0070C0"/>
                </a:solidFill>
              </a:rPr>
              <a:t>|</a:t>
            </a:r>
            <a:r>
              <a:rPr lang="en-US" sz="3800" dirty="0">
                <a:solidFill>
                  <a:srgbClr val="0070C0"/>
                </a:solidFill>
              </a:rPr>
              <a:t>1</a:t>
            </a:r>
            <a:r>
              <a:rPr lang="en-US" sz="3800" dirty="0" smtClean="0">
                <a:solidFill>
                  <a:srgbClr val="0070C0"/>
                </a:solidFill>
              </a:rPr>
              <a:t>   </a:t>
            </a:r>
            <a:r>
              <a:rPr lang="en-US" sz="3800" dirty="0">
                <a:solidFill>
                  <a:srgbClr val="0070C0"/>
                </a:solidFill>
              </a:rPr>
              <a:t> </a:t>
            </a:r>
            <a:r>
              <a:rPr lang="en-US" sz="3800" dirty="0" smtClean="0">
                <a:solidFill>
                  <a:srgbClr val="0070C0"/>
                </a:solidFill>
              </a:rPr>
              <a:t>0   -3 |         | 3|     =        | 1 |</a:t>
            </a:r>
            <a:r>
              <a:rPr lang="en-US" sz="3800" dirty="0">
                <a:solidFill>
                  <a:srgbClr val="0070C0"/>
                </a:solidFill>
              </a:rPr>
              <a:t/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 smtClean="0">
                <a:solidFill>
                  <a:srgbClr val="0070C0"/>
                </a:solidFill>
              </a:rPr>
              <a:t>|0    </a:t>
            </a:r>
            <a:r>
              <a:rPr lang="en-US" sz="3800" dirty="0">
                <a:solidFill>
                  <a:srgbClr val="0070C0"/>
                </a:solidFill>
              </a:rPr>
              <a:t>0    </a:t>
            </a:r>
            <a:r>
              <a:rPr lang="en-US" sz="3800" dirty="0" smtClean="0">
                <a:solidFill>
                  <a:srgbClr val="0070C0"/>
                </a:solidFill>
              </a:rPr>
              <a:t>1 |         |1 |               | 1  |</a:t>
            </a:r>
            <a:endParaRPr lang="en-US" sz="3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608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General Two-dimensional Fixed-Point Scaling</a:t>
            </a:r>
          </a:p>
          <a:p>
            <a:r>
              <a:rPr lang="en-US" sz="2800" dirty="0" smtClean="0"/>
              <a:t>A transformation sequence to produce a two-dimensional scaling with respect to a selected fixed position 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f</a:t>
            </a:r>
            <a:r>
              <a:rPr lang="en-US" sz="2800" i="1" dirty="0" err="1" smtClean="0"/>
              <a:t>,y</a:t>
            </a:r>
            <a:r>
              <a:rPr lang="en-US" sz="2800" i="1" baseline="-25000" dirty="0" err="1" smtClean="0"/>
              <a:t>f</a:t>
            </a:r>
            <a:r>
              <a:rPr lang="en-US" sz="2800" dirty="0" smtClean="0"/>
              <a:t>).</a:t>
            </a:r>
          </a:p>
          <a:p>
            <a:pPr lvl="1"/>
            <a:r>
              <a:rPr lang="en-US" sz="2600" dirty="0" smtClean="0"/>
              <a:t>Translate the object so that the fixed point coincides with the coordinate origin.</a:t>
            </a:r>
          </a:p>
          <a:p>
            <a:pPr lvl="1"/>
            <a:r>
              <a:rPr lang="en-US" sz="2600" dirty="0" smtClean="0"/>
              <a:t>Scale the object with respect to the  coordinate origin.</a:t>
            </a:r>
          </a:p>
          <a:p>
            <a:pPr lvl="1"/>
            <a:r>
              <a:rPr lang="en-US" sz="2600" dirty="0" smtClean="0"/>
              <a:t>Use the inverse of the translation in step (1) to return the object to its original position.</a:t>
            </a:r>
            <a:endParaRPr lang="th-TH" sz="2600" dirty="0" smtClean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208213" y="1473200"/>
            <a:ext cx="5411787" cy="5232400"/>
            <a:chOff x="1446213" y="476250"/>
            <a:chExt cx="6005512" cy="6127750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101850" y="874713"/>
              <a:ext cx="792163" cy="1150937"/>
              <a:chOff x="703" y="1117"/>
              <a:chExt cx="499" cy="725"/>
            </a:xfrm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7" name="Line 4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6" name="Oval 7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547813" y="476250"/>
              <a:ext cx="2519362" cy="2305050"/>
              <a:chOff x="295" y="935"/>
              <a:chExt cx="1587" cy="1452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14" name="Line 10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1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4932363" y="476250"/>
              <a:ext cx="2519362" cy="2305050"/>
              <a:chOff x="295" y="935"/>
              <a:chExt cx="1587" cy="1452"/>
            </a:xfrm>
          </p:grpSpPr>
          <p:grpSp>
            <p:nvGrpSpPr>
              <p:cNvPr id="17" name="Group 15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4703763" y="1735138"/>
              <a:ext cx="792162" cy="1150937"/>
              <a:chOff x="703" y="1117"/>
              <a:chExt cx="499" cy="725"/>
            </a:xfrm>
          </p:grpSpPr>
          <p:grpSp>
            <p:nvGrpSpPr>
              <p:cNvPr id="23" name="Group 21"/>
              <p:cNvGrpSpPr>
                <a:grpSpLocks/>
              </p:cNvGrpSpPr>
              <p:nvPr/>
            </p:nvGrpSpPr>
            <p:grpSpPr bwMode="auto">
              <a:xfrm>
                <a:off x="703" y="1117"/>
                <a:ext cx="499" cy="725"/>
                <a:chOff x="703" y="1117"/>
                <a:chExt cx="499" cy="725"/>
              </a:xfrm>
            </p:grpSpPr>
            <p:sp>
              <p:nvSpPr>
                <p:cNvPr id="25" name="Line 22"/>
                <p:cNvSpPr>
                  <a:spLocks noChangeShapeType="1"/>
                </p:cNvSpPr>
                <p:nvPr/>
              </p:nvSpPr>
              <p:spPr bwMode="auto">
                <a:xfrm>
                  <a:off x="930" y="1117"/>
                  <a:ext cx="272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703" y="1117"/>
                  <a:ext cx="227" cy="725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27" name="Line 24"/>
                <p:cNvSpPr>
                  <a:spLocks noChangeShapeType="1"/>
                </p:cNvSpPr>
                <p:nvPr/>
              </p:nvSpPr>
              <p:spPr bwMode="auto">
                <a:xfrm>
                  <a:off x="703" y="1842"/>
                  <a:ext cx="499" cy="0"/>
                </a:xfrm>
                <a:prstGeom prst="line">
                  <a:avLst/>
                </a:prstGeom>
                <a:noFill/>
                <a:ln w="25400">
                  <a:solidFill>
                    <a:srgbClr val="3333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24" name="Oval 25"/>
              <p:cNvSpPr>
                <a:spLocks noChangeArrowheads="1"/>
              </p:cNvSpPr>
              <p:nvPr/>
            </p:nvSpPr>
            <p:spPr bwMode="auto">
              <a:xfrm>
                <a:off x="913" y="1616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6"/>
            <p:cNvGrpSpPr>
              <a:grpSpLocks/>
            </p:cNvGrpSpPr>
            <p:nvPr/>
          </p:nvGrpSpPr>
          <p:grpSpPr bwMode="auto">
            <a:xfrm>
              <a:off x="1547813" y="3716338"/>
              <a:ext cx="2519362" cy="2305050"/>
              <a:chOff x="295" y="935"/>
              <a:chExt cx="1587" cy="1452"/>
            </a:xfrm>
          </p:grpSpPr>
          <p:grpSp>
            <p:nvGrpSpPr>
              <p:cNvPr id="29" name="Group 27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32" name="Line 28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0" name="Line 30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Line 31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34" name="Group 32"/>
            <p:cNvGrpSpPr>
              <a:grpSpLocks/>
            </p:cNvGrpSpPr>
            <p:nvPr/>
          </p:nvGrpSpPr>
          <p:grpSpPr bwMode="auto">
            <a:xfrm>
              <a:off x="4932363" y="3716338"/>
              <a:ext cx="2519362" cy="2305050"/>
              <a:chOff x="295" y="935"/>
              <a:chExt cx="1587" cy="1452"/>
            </a:xfrm>
          </p:grpSpPr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295" y="935"/>
                <a:ext cx="1587" cy="1452"/>
                <a:chOff x="295" y="935"/>
                <a:chExt cx="1587" cy="1452"/>
              </a:xfrm>
            </p:grpSpPr>
            <p:sp>
              <p:nvSpPr>
                <p:cNvPr id="38" name="Line 34"/>
                <p:cNvSpPr>
                  <a:spLocks noChangeShapeType="1"/>
                </p:cNvSpPr>
                <p:nvPr/>
              </p:nvSpPr>
              <p:spPr bwMode="auto">
                <a:xfrm>
                  <a:off x="295" y="2251"/>
                  <a:ext cx="158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39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85" y="935"/>
                  <a:ext cx="0" cy="14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>
                <a:off x="385" y="1706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Line 37"/>
              <p:cNvSpPr>
                <a:spLocks noChangeShapeType="1"/>
              </p:cNvSpPr>
              <p:nvPr/>
            </p:nvSpPr>
            <p:spPr bwMode="auto">
              <a:xfrm>
                <a:off x="884" y="1706"/>
                <a:ext cx="0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0" name="Group 58"/>
            <p:cNvGrpSpPr>
              <a:grpSpLocks/>
            </p:cNvGrpSpPr>
            <p:nvPr/>
          </p:nvGrpSpPr>
          <p:grpSpPr bwMode="auto">
            <a:xfrm>
              <a:off x="1446213" y="5400675"/>
              <a:ext cx="508000" cy="574675"/>
              <a:chOff x="337" y="2432"/>
              <a:chExt cx="320" cy="362"/>
            </a:xfrm>
          </p:grpSpPr>
          <p:sp>
            <p:nvSpPr>
              <p:cNvPr id="41" name="Line 40"/>
              <p:cNvSpPr>
                <a:spLocks noChangeShapeType="1"/>
              </p:cNvSpPr>
              <p:nvPr/>
            </p:nvSpPr>
            <p:spPr bwMode="auto">
              <a:xfrm>
                <a:off x="476" y="2432"/>
                <a:ext cx="181" cy="362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 flipH="1">
                <a:off x="340" y="2432"/>
                <a:ext cx="136" cy="362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3" name="Line 42"/>
              <p:cNvSpPr>
                <a:spLocks noChangeShapeType="1"/>
              </p:cNvSpPr>
              <p:nvPr/>
            </p:nvSpPr>
            <p:spPr bwMode="auto">
              <a:xfrm>
                <a:off x="337" y="2794"/>
                <a:ext cx="320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4" name="Oval 43"/>
              <p:cNvSpPr>
                <a:spLocks noChangeArrowheads="1"/>
              </p:cNvSpPr>
              <p:nvPr/>
            </p:nvSpPr>
            <p:spPr bwMode="auto">
              <a:xfrm>
                <a:off x="468" y="2667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2843213" y="1484313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f</a:t>
              </a:r>
              <a:r>
                <a:rPr lang="en-US"/>
                <a:t>,y</a:t>
              </a:r>
              <a:r>
                <a:rPr lang="en-US" baseline="-25000"/>
                <a:t>f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5940425" y="1484313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f</a:t>
              </a:r>
              <a:r>
                <a:rPr lang="en-US"/>
                <a:t>,y</a:t>
              </a:r>
              <a:r>
                <a:rPr lang="en-US" baseline="-25000"/>
                <a:t>f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47" name="Text Box 52"/>
            <p:cNvSpPr txBox="1">
              <a:spLocks noChangeArrowheads="1"/>
            </p:cNvSpPr>
            <p:nvPr/>
          </p:nvSpPr>
          <p:spPr bwMode="auto">
            <a:xfrm>
              <a:off x="2555875" y="4724400"/>
              <a:ext cx="1008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f</a:t>
              </a:r>
              <a:r>
                <a:rPr lang="en-US"/>
                <a:t>,y</a:t>
              </a:r>
              <a:r>
                <a:rPr lang="en-US" baseline="-25000"/>
                <a:t>f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48" name="Text Box 53"/>
            <p:cNvSpPr txBox="1">
              <a:spLocks noChangeArrowheads="1"/>
            </p:cNvSpPr>
            <p:nvPr/>
          </p:nvSpPr>
          <p:spPr bwMode="auto">
            <a:xfrm>
              <a:off x="6156325" y="4724400"/>
              <a:ext cx="10080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(x</a:t>
              </a:r>
              <a:r>
                <a:rPr lang="en-US" baseline="-25000"/>
                <a:t>f</a:t>
              </a:r>
              <a:r>
                <a:rPr lang="en-US"/>
                <a:t>,y</a:t>
              </a:r>
              <a:r>
                <a:rPr lang="en-US" baseline="-25000"/>
                <a:t>f</a:t>
              </a:r>
              <a:r>
                <a:rPr lang="en-US"/>
                <a:t>)</a:t>
              </a:r>
              <a:endParaRPr lang="th-TH"/>
            </a:p>
          </p:txBody>
        </p:sp>
        <p:sp>
          <p:nvSpPr>
            <p:cNvPr id="49" name="Text Box 54"/>
            <p:cNvSpPr txBox="1">
              <a:spLocks noChangeArrowheads="1"/>
            </p:cNvSpPr>
            <p:nvPr/>
          </p:nvSpPr>
          <p:spPr bwMode="auto">
            <a:xfrm>
              <a:off x="2268538" y="284638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(a)</a:t>
              </a:r>
              <a:endParaRPr lang="th-TH"/>
            </a:p>
          </p:txBody>
        </p:sp>
        <p:sp>
          <p:nvSpPr>
            <p:cNvPr id="50" name="Text Box 55"/>
            <p:cNvSpPr txBox="1">
              <a:spLocks noChangeArrowheads="1"/>
            </p:cNvSpPr>
            <p:nvPr/>
          </p:nvSpPr>
          <p:spPr bwMode="auto">
            <a:xfrm>
              <a:off x="5651500" y="2852738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(b)</a:t>
              </a:r>
              <a:endParaRPr lang="th-TH"/>
            </a:p>
          </p:txBody>
        </p:sp>
        <p:sp>
          <p:nvSpPr>
            <p:cNvPr id="51" name="Text Box 56"/>
            <p:cNvSpPr txBox="1">
              <a:spLocks noChangeArrowheads="1"/>
            </p:cNvSpPr>
            <p:nvPr/>
          </p:nvSpPr>
          <p:spPr bwMode="auto">
            <a:xfrm>
              <a:off x="2268538" y="6230938"/>
              <a:ext cx="10080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(c)</a:t>
              </a:r>
              <a:endParaRPr lang="th-TH"/>
            </a:p>
          </p:txBody>
        </p:sp>
        <p:sp>
          <p:nvSpPr>
            <p:cNvPr id="52" name="Text Box 57"/>
            <p:cNvSpPr txBox="1">
              <a:spLocks noChangeArrowheads="1"/>
            </p:cNvSpPr>
            <p:nvPr/>
          </p:nvSpPr>
          <p:spPr bwMode="auto">
            <a:xfrm>
              <a:off x="5651500" y="6237288"/>
              <a:ext cx="10080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(d)</a:t>
              </a:r>
              <a:endParaRPr lang="th-TH"/>
            </a:p>
          </p:txBody>
        </p:sp>
        <p:grpSp>
          <p:nvGrpSpPr>
            <p:cNvPr id="53" name="Group 59"/>
            <p:cNvGrpSpPr>
              <a:grpSpLocks/>
            </p:cNvGrpSpPr>
            <p:nvPr/>
          </p:nvGrpSpPr>
          <p:grpSpPr bwMode="auto">
            <a:xfrm>
              <a:off x="5614988" y="4530725"/>
              <a:ext cx="508000" cy="574675"/>
              <a:chOff x="337" y="2432"/>
              <a:chExt cx="320" cy="362"/>
            </a:xfrm>
          </p:grpSpPr>
          <p:sp>
            <p:nvSpPr>
              <p:cNvPr id="54" name="Line 60"/>
              <p:cNvSpPr>
                <a:spLocks noChangeShapeType="1"/>
              </p:cNvSpPr>
              <p:nvPr/>
            </p:nvSpPr>
            <p:spPr bwMode="auto">
              <a:xfrm>
                <a:off x="476" y="2432"/>
                <a:ext cx="181" cy="362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5" name="Line 61"/>
              <p:cNvSpPr>
                <a:spLocks noChangeShapeType="1"/>
              </p:cNvSpPr>
              <p:nvPr/>
            </p:nvSpPr>
            <p:spPr bwMode="auto">
              <a:xfrm flipH="1">
                <a:off x="340" y="2432"/>
                <a:ext cx="136" cy="362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" name="Line 62"/>
              <p:cNvSpPr>
                <a:spLocks noChangeShapeType="1"/>
              </p:cNvSpPr>
              <p:nvPr/>
            </p:nvSpPr>
            <p:spPr bwMode="auto">
              <a:xfrm>
                <a:off x="337" y="2794"/>
                <a:ext cx="320" cy="0"/>
              </a:xfrm>
              <a:prstGeom prst="line">
                <a:avLst/>
              </a:prstGeom>
              <a:noFill/>
              <a:ln w="25400">
                <a:solidFill>
                  <a:srgbClr val="3333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7" name="Oval 63"/>
              <p:cNvSpPr>
                <a:spLocks noChangeArrowheads="1"/>
              </p:cNvSpPr>
              <p:nvPr/>
            </p:nvSpPr>
            <p:spPr bwMode="auto">
              <a:xfrm>
                <a:off x="468" y="2667"/>
                <a:ext cx="46" cy="45"/>
              </a:xfrm>
              <a:prstGeom prst="ellipse">
                <a:avLst/>
              </a:prstGeom>
              <a:solidFill>
                <a:srgbClr val="33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91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Translation</a:t>
            </a:r>
          </a:p>
          <a:p>
            <a:r>
              <a:rPr lang="en-US" sz="2800" dirty="0"/>
              <a:t>To </a:t>
            </a:r>
            <a:r>
              <a:rPr lang="en-US" sz="2800" dirty="0" smtClean="0"/>
              <a:t>translate </a:t>
            </a:r>
            <a:r>
              <a:rPr lang="en-US" sz="2800" dirty="0"/>
              <a:t>a </a:t>
            </a:r>
            <a:r>
              <a:rPr lang="en-US" sz="2800" dirty="0" smtClean="0"/>
              <a:t>two-dimensional </a:t>
            </a:r>
            <a:r>
              <a:rPr lang="en-US" sz="2800" dirty="0"/>
              <a:t>position, we add </a:t>
            </a:r>
            <a:r>
              <a:rPr lang="en-US" sz="2800" dirty="0" smtClean="0"/>
              <a:t>translation distances (</a:t>
            </a:r>
            <a:r>
              <a:rPr lang="en-US" sz="2800" i="1" dirty="0" smtClean="0"/>
              <a:t>translation vector</a:t>
            </a:r>
            <a:r>
              <a:rPr lang="en-US" sz="2800" dirty="0" smtClean="0"/>
              <a:t>)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x</a:t>
            </a:r>
            <a:r>
              <a:rPr lang="en-US" sz="2800" i="1" dirty="0" smtClean="0"/>
              <a:t> and </a:t>
            </a:r>
            <a:r>
              <a:rPr lang="en-US" sz="2800" i="1" dirty="0" err="1" smtClean="0"/>
              <a:t>t</a:t>
            </a:r>
            <a:r>
              <a:rPr lang="en-US" sz="2800" i="1" baseline="-25000" dirty="0" err="1" smtClean="0"/>
              <a:t>y</a:t>
            </a:r>
            <a:r>
              <a:rPr lang="en-US" sz="2800" i="1" dirty="0" smtClean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the original </a:t>
            </a:r>
            <a:r>
              <a:rPr lang="en-US" sz="2800" dirty="0" smtClean="0"/>
              <a:t>coordinates (x, </a:t>
            </a:r>
            <a:r>
              <a:rPr lang="en-US" sz="2800" i="1" dirty="0"/>
              <a:t>y ) to obtain the new coordinate position (</a:t>
            </a:r>
            <a:r>
              <a:rPr lang="en-US" sz="2800" i="1" dirty="0" smtClean="0"/>
              <a:t>x', y')</a:t>
            </a:r>
          </a:p>
          <a:p>
            <a:pPr>
              <a:buNone/>
            </a:pPr>
            <a:r>
              <a:rPr lang="en-US" sz="2800" i="1" dirty="0" smtClean="0"/>
              <a:t>               </a:t>
            </a:r>
          </a:p>
          <a:p>
            <a:pPr>
              <a:buNone/>
            </a:pPr>
            <a:r>
              <a:rPr lang="en-US" sz="2800" i="1" dirty="0"/>
              <a:t>	</a:t>
            </a:r>
            <a:r>
              <a:rPr lang="en-US" sz="2800" i="1" dirty="0" smtClean="0"/>
              <a:t>	    </a:t>
            </a:r>
            <a:r>
              <a:rPr lang="en-US" i="1" dirty="0" smtClean="0"/>
              <a:t>x' = x +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x</a:t>
            </a:r>
            <a:r>
              <a:rPr lang="en-US" i="1" dirty="0" smtClean="0"/>
              <a:t>                           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   y' = y +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y</a:t>
            </a:r>
            <a:endParaRPr lang="en-US" i="1" baseline="-25000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029200" y="3886200"/>
            <a:ext cx="3733800" cy="2667000"/>
            <a:chOff x="1503" y="2164"/>
            <a:chExt cx="2753" cy="1785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gray">
            <a:xfrm>
              <a:off x="1590" y="3737"/>
              <a:ext cx="2666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/>
                <a:t>Note: House shifts position relative to origin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gray">
            <a:xfrm>
              <a:off x="1503" y="2164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/>
                <a:t>y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gray">
            <a:xfrm>
              <a:off x="3903" y="355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/>
                <a:t>x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gray">
            <a:xfrm flipV="1">
              <a:off x="1839" y="2212"/>
              <a:ext cx="0" cy="13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gray">
            <a:xfrm>
              <a:off x="1787" y="3508"/>
              <a:ext cx="21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gray">
            <a:xfrm>
              <a:off x="2031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gray">
            <a:xfrm>
              <a:off x="2223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gray">
            <a:xfrm>
              <a:off x="2607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gray">
            <a:xfrm>
              <a:off x="2415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gray">
            <a:xfrm>
              <a:off x="2799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gray">
            <a:xfrm>
              <a:off x="2991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gray">
            <a:xfrm>
              <a:off x="3183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gray">
            <a:xfrm>
              <a:off x="3375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gray">
            <a:xfrm>
              <a:off x="3567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gray">
            <a:xfrm>
              <a:off x="3759" y="34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gray">
            <a:xfrm>
              <a:off x="1791" y="331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gray">
            <a:xfrm>
              <a:off x="1791" y="31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gray">
            <a:xfrm>
              <a:off x="1791" y="29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gray">
            <a:xfrm>
              <a:off x="1791" y="27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gray">
            <a:xfrm>
              <a:off x="1791" y="25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gray">
            <a:xfrm>
              <a:off x="1791" y="23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1699" y="3492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0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gray">
            <a:xfrm>
              <a:off x="1935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1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gray">
            <a:xfrm>
              <a:off x="1647" y="3220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1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gray">
            <a:xfrm>
              <a:off x="2127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2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gray">
            <a:xfrm>
              <a:off x="1647" y="3028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2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gray">
            <a:xfrm>
              <a:off x="2319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3</a:t>
              </a: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gray">
            <a:xfrm>
              <a:off x="2511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4</a:t>
              </a: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gray">
            <a:xfrm>
              <a:off x="2703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5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gray">
            <a:xfrm>
              <a:off x="2895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6</a:t>
              </a: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gray">
            <a:xfrm>
              <a:off x="3087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7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gray">
            <a:xfrm>
              <a:off x="3279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8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gray">
            <a:xfrm>
              <a:off x="3471" y="355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9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gray">
            <a:xfrm>
              <a:off x="3663" y="3556"/>
              <a:ext cx="2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10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gray">
            <a:xfrm>
              <a:off x="1647" y="2836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3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gray">
            <a:xfrm>
              <a:off x="1647" y="2644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4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gray">
            <a:xfrm>
              <a:off x="1647" y="2452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5</a:t>
              </a:r>
            </a:p>
          </p:txBody>
        </p:sp>
        <p:sp>
          <p:nvSpPr>
            <p:cNvPr id="42" name="Text Box 42"/>
            <p:cNvSpPr txBox="1">
              <a:spLocks noChangeArrowheads="1"/>
            </p:cNvSpPr>
            <p:nvPr/>
          </p:nvSpPr>
          <p:spPr bwMode="gray">
            <a:xfrm>
              <a:off x="1647" y="2260"/>
              <a:ext cx="17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6</a:t>
              </a:r>
            </a:p>
          </p:txBody>
        </p:sp>
        <p:grpSp>
          <p:nvGrpSpPr>
            <p:cNvPr id="43" name="Group 43"/>
            <p:cNvGrpSpPr>
              <a:grpSpLocks/>
            </p:cNvGrpSpPr>
            <p:nvPr/>
          </p:nvGrpSpPr>
          <p:grpSpPr bwMode="auto">
            <a:xfrm>
              <a:off x="2607" y="2184"/>
              <a:ext cx="288" cy="576"/>
              <a:chOff x="2607" y="2184"/>
              <a:chExt cx="288" cy="576"/>
            </a:xfrm>
          </p:grpSpPr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2607" y="247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45"/>
              <p:cNvSpPr>
                <a:spLocks noChangeArrowheads="1"/>
              </p:cNvSpPr>
              <p:nvPr/>
            </p:nvSpPr>
            <p:spPr bwMode="auto">
              <a:xfrm>
                <a:off x="2607" y="2184"/>
                <a:ext cx="288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V="1">
              <a:off x="2107" y="2766"/>
              <a:ext cx="492" cy="48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835" y="2937"/>
              <a:ext cx="288" cy="576"/>
              <a:chOff x="1839" y="2929"/>
              <a:chExt cx="288" cy="576"/>
            </a:xfrm>
          </p:grpSpPr>
          <p:sp>
            <p:nvSpPr>
              <p:cNvPr id="46" name="Rectangle 48"/>
              <p:cNvSpPr>
                <a:spLocks noChangeArrowheads="1"/>
              </p:cNvSpPr>
              <p:nvPr/>
            </p:nvSpPr>
            <p:spPr bwMode="auto">
              <a:xfrm>
                <a:off x="1839" y="3239"/>
                <a:ext cx="288" cy="26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49"/>
              <p:cNvSpPr>
                <a:spLocks noChangeArrowheads="1"/>
              </p:cNvSpPr>
              <p:nvPr/>
            </p:nvSpPr>
            <p:spPr bwMode="auto">
              <a:xfrm>
                <a:off x="1839" y="2929"/>
                <a:ext cx="288" cy="31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General Two-dimensional Fixed-Point Scaling</a:t>
            </a:r>
          </a:p>
          <a:p>
            <a:pPr>
              <a:buNone/>
            </a:pPr>
            <a:endParaRPr lang="de-DE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076325" y="2305050"/>
          <a:ext cx="7369175" cy="401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Equation" r:id="rId3" imgW="3213000" imgH="1752480" progId="Equation.3">
                  <p:embed/>
                </p:oleObj>
              </mc:Choice>
              <mc:Fallback>
                <p:oleObj name="Equation" r:id="rId3" imgW="3213000" imgH="1752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2305050"/>
                        <a:ext cx="7369175" cy="401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Two-Dimensional Composite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Matrix Concatenation Properties</a:t>
            </a:r>
          </a:p>
          <a:p>
            <a:r>
              <a:rPr lang="en-US" dirty="0" smtClean="0"/>
              <a:t>The matrix product </a:t>
            </a:r>
            <a:r>
              <a:rPr lang="en-US" b="1" dirty="0" smtClean="0"/>
              <a:t>M</a:t>
            </a:r>
            <a:r>
              <a:rPr lang="en-US" baseline="-25000" dirty="0" smtClean="0"/>
              <a:t>2</a:t>
            </a:r>
            <a:r>
              <a:rPr lang="en-US" b="1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is not equal to </a:t>
            </a:r>
            <a:r>
              <a:rPr lang="en-US" b="1" dirty="0" smtClean="0"/>
              <a:t>M</a:t>
            </a:r>
            <a:r>
              <a:rPr lang="en-US" baseline="-25000" dirty="0" smtClean="0"/>
              <a:t>1</a:t>
            </a:r>
            <a:r>
              <a:rPr lang="en-US" b="1" dirty="0" smtClean="0"/>
              <a:t>M</a:t>
            </a:r>
            <a:r>
              <a:rPr lang="en-US" baseline="-25000" dirty="0" smtClean="0"/>
              <a:t>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Exercise </a:t>
            </a:r>
            <a:r>
              <a:rPr lang="en-US" sz="4000" dirty="0" smtClean="0">
                <a:solidFill>
                  <a:srgbClr val="C00000"/>
                </a:solidFill>
              </a:rPr>
              <a:t>2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marL="457200" lvl="1" indent="0" algn="just">
              <a:buNone/>
            </a:pPr>
            <a:r>
              <a:rPr lang="en-US" sz="5900" dirty="0">
                <a:solidFill>
                  <a:srgbClr val="FF0000"/>
                </a:solidFill>
              </a:rPr>
              <a:t>Show the </a:t>
            </a:r>
            <a:r>
              <a:rPr lang="en-US" sz="5900" dirty="0" smtClean="0">
                <a:solidFill>
                  <a:srgbClr val="FF0000"/>
                </a:solidFill>
              </a:rPr>
              <a:t>two </a:t>
            </a:r>
            <a:r>
              <a:rPr lang="en-US" sz="5900" dirty="0">
                <a:solidFill>
                  <a:srgbClr val="FF0000"/>
                </a:solidFill>
              </a:rPr>
              <a:t>transformation matrices used to rotate a figure 90 degrees counter-clockwise about </a:t>
            </a:r>
            <a:r>
              <a:rPr lang="en-US" sz="5900" dirty="0" smtClean="0">
                <a:solidFill>
                  <a:srgbClr val="FF0000"/>
                </a:solidFill>
              </a:rPr>
              <a:t>origin then translate the object by (4,3). In what order must </a:t>
            </a:r>
            <a:r>
              <a:rPr lang="en-US" sz="5900" dirty="0">
                <a:solidFill>
                  <a:srgbClr val="FF0000"/>
                </a:solidFill>
              </a:rPr>
              <a:t>they be written to produce the correct concatenated transformation matrix: give the expression for the transformation of </a:t>
            </a:r>
            <a:r>
              <a:rPr lang="en-US" sz="5900" dirty="0" smtClean="0">
                <a:solidFill>
                  <a:srgbClr val="FF0000"/>
                </a:solidFill>
              </a:rPr>
              <a:t>p(7,1). </a:t>
            </a:r>
            <a:endParaRPr lang="en-US" sz="5900" dirty="0">
              <a:solidFill>
                <a:srgbClr val="FF0000"/>
              </a:solidFill>
            </a:endParaRPr>
          </a:p>
          <a:p>
            <a:pPr algn="just"/>
            <a:endParaRPr lang="en-US" sz="5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</a:t>
            </a:r>
            <a:r>
              <a:rPr lang="en-US" dirty="0" smtClean="0">
                <a:solidFill>
                  <a:srgbClr val="C00000"/>
                </a:solidFill>
              </a:rPr>
              <a:t>2 Sol.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R(90</a:t>
            </a:r>
            <a:r>
              <a:rPr lang="en-US" sz="4200" dirty="0"/>
              <a:t>): </a:t>
            </a:r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0 -1 0 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1 </a:t>
            </a:r>
            <a:r>
              <a:rPr lang="en-US" sz="4200" dirty="0" smtClean="0">
                <a:solidFill>
                  <a:srgbClr val="0070C0"/>
                </a:solidFill>
              </a:rPr>
              <a:t> 0 0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</a:t>
            </a:r>
            <a:r>
              <a:rPr lang="en-US" sz="4200" dirty="0" smtClean="0">
                <a:solidFill>
                  <a:srgbClr val="0070C0"/>
                </a:solidFill>
              </a:rPr>
              <a:t> 0 </a:t>
            </a:r>
            <a:r>
              <a:rPr lang="en-US" sz="4200" dirty="0">
                <a:solidFill>
                  <a:srgbClr val="0070C0"/>
                </a:solidFill>
              </a:rPr>
              <a:t>1 </a:t>
            </a:r>
          </a:p>
          <a:p>
            <a:r>
              <a:rPr lang="en-US" sz="4200" dirty="0" smtClean="0"/>
              <a:t>T(4,3): </a:t>
            </a:r>
            <a:endParaRPr lang="en-US" sz="4200" dirty="0"/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1 0 </a:t>
            </a:r>
            <a:r>
              <a:rPr lang="en-US" sz="4200" dirty="0" smtClean="0">
                <a:solidFill>
                  <a:srgbClr val="0070C0"/>
                </a:solidFill>
              </a:rPr>
              <a:t>4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0 1 3</a:t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0 0 1 </a:t>
            </a:r>
          </a:p>
          <a:p>
            <a:r>
              <a:rPr lang="en-US" sz="4200" dirty="0"/>
              <a:t>The complete transformation: </a:t>
            </a:r>
            <a:r>
              <a:rPr lang="en-US" sz="4200" dirty="0" smtClean="0"/>
              <a:t>T(4,3) </a:t>
            </a:r>
            <a:r>
              <a:rPr lang="en-US" sz="4200" dirty="0"/>
              <a:t>R(90) </a:t>
            </a:r>
            <a:r>
              <a:rPr lang="en-US" sz="4200" dirty="0" smtClean="0"/>
              <a:t>P(</a:t>
            </a:r>
            <a:r>
              <a:rPr lang="en-US" sz="4200" dirty="0" err="1" smtClean="0"/>
              <a:t>x,y</a:t>
            </a:r>
            <a:r>
              <a:rPr lang="en-US" sz="4200" dirty="0" smtClean="0"/>
              <a:t>)</a:t>
            </a:r>
          </a:p>
          <a:p>
            <a:r>
              <a:rPr lang="en-US" sz="4200" dirty="0" smtClean="0"/>
              <a:t>It is not the same as the complete transformation:</a:t>
            </a:r>
          </a:p>
          <a:p>
            <a:pPr marL="0" indent="0">
              <a:buNone/>
            </a:pPr>
            <a:r>
              <a:rPr lang="en-US" sz="4200" dirty="0" smtClean="0"/>
              <a:t>	</a:t>
            </a:r>
            <a:r>
              <a:rPr lang="en-US" sz="4200" dirty="0"/>
              <a:t> R(90) </a:t>
            </a:r>
            <a:r>
              <a:rPr lang="en-US" sz="4200" dirty="0" smtClean="0"/>
              <a:t>T(4,3</a:t>
            </a:r>
            <a:r>
              <a:rPr lang="en-US" sz="4200" dirty="0"/>
              <a:t>) </a:t>
            </a:r>
            <a:r>
              <a:rPr lang="en-US" sz="4200" dirty="0" smtClean="0"/>
              <a:t>P(</a:t>
            </a:r>
            <a:r>
              <a:rPr lang="en-US" sz="4200" dirty="0" err="1" smtClean="0"/>
              <a:t>x,y</a:t>
            </a:r>
            <a:r>
              <a:rPr lang="en-US" sz="4200" dirty="0" smtClean="0"/>
              <a:t>)</a:t>
            </a:r>
            <a:endParaRPr lang="en-US" sz="4200" dirty="0"/>
          </a:p>
          <a:p>
            <a:pPr marL="0" indent="0">
              <a:buNone/>
            </a:pPr>
            <a:r>
              <a:rPr lang="en-US" sz="4200" dirty="0" smtClean="0"/>
              <a:t>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6927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</a:t>
            </a:r>
            <a:r>
              <a:rPr lang="en-US" dirty="0" smtClean="0">
                <a:solidFill>
                  <a:srgbClr val="C00000"/>
                </a:solidFill>
              </a:rPr>
              <a:t>2 Sol.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200" dirty="0"/>
              <a:t>T(4,3)R(90): </a:t>
            </a:r>
          </a:p>
          <a:p>
            <a:pPr marL="400050" lvl="1" indent="0">
              <a:buNone/>
            </a:pPr>
            <a:r>
              <a:rPr lang="en-US" sz="4200" dirty="0">
                <a:solidFill>
                  <a:srgbClr val="0070C0"/>
                </a:solidFill>
              </a:rPr>
              <a:t>0 -1 </a:t>
            </a:r>
            <a:r>
              <a:rPr lang="en-US" sz="4200" dirty="0" smtClean="0">
                <a:solidFill>
                  <a:srgbClr val="0070C0"/>
                </a:solidFill>
              </a:rPr>
              <a:t>4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1 </a:t>
            </a:r>
            <a:r>
              <a:rPr lang="en-US" sz="4200" dirty="0" smtClean="0">
                <a:solidFill>
                  <a:srgbClr val="0070C0"/>
                </a:solidFill>
              </a:rPr>
              <a:t> 0  3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</a:t>
            </a:r>
            <a:r>
              <a:rPr lang="en-US" sz="4200" dirty="0" smtClean="0">
                <a:solidFill>
                  <a:srgbClr val="0070C0"/>
                </a:solidFill>
              </a:rPr>
              <a:t> 0  1  </a:t>
            </a:r>
            <a:endParaRPr lang="en-US" sz="4200" dirty="0">
              <a:solidFill>
                <a:srgbClr val="0070C0"/>
              </a:solidFill>
            </a:endParaRPr>
          </a:p>
          <a:p>
            <a:r>
              <a:rPr lang="en-US" sz="4200" dirty="0" smtClean="0"/>
              <a:t>R(90)T(4,3</a:t>
            </a:r>
            <a:r>
              <a:rPr lang="en-US" sz="4200" dirty="0"/>
              <a:t>) </a:t>
            </a:r>
            <a:r>
              <a:rPr lang="en-US" sz="4200" dirty="0" smtClean="0"/>
              <a:t>: </a:t>
            </a:r>
            <a:endParaRPr lang="en-US" sz="4200" dirty="0"/>
          </a:p>
          <a:p>
            <a:pPr marL="400050" lvl="1" indent="0">
              <a:buNone/>
            </a:pPr>
            <a:r>
              <a:rPr lang="en-US" sz="4200" dirty="0" smtClean="0">
                <a:solidFill>
                  <a:srgbClr val="0070C0"/>
                </a:solidFill>
              </a:rPr>
              <a:t>0 -1 -3 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 smtClean="0">
                <a:solidFill>
                  <a:srgbClr val="0070C0"/>
                </a:solidFill>
              </a:rPr>
              <a:t>1 0  4</a:t>
            </a:r>
            <a:r>
              <a:rPr lang="en-US" sz="4200" dirty="0">
                <a:solidFill>
                  <a:srgbClr val="0070C0"/>
                </a:solidFill>
              </a:rPr>
              <a:t/>
            </a:r>
            <a:br>
              <a:rPr lang="en-US" sz="4200" dirty="0">
                <a:solidFill>
                  <a:srgbClr val="0070C0"/>
                </a:solidFill>
              </a:rPr>
            </a:br>
            <a:r>
              <a:rPr lang="en-US" sz="4200" dirty="0">
                <a:solidFill>
                  <a:srgbClr val="0070C0"/>
                </a:solidFill>
              </a:rPr>
              <a:t>0 0 </a:t>
            </a:r>
            <a:r>
              <a:rPr lang="en-US" sz="4200" dirty="0" smtClean="0">
                <a:solidFill>
                  <a:srgbClr val="0070C0"/>
                </a:solidFill>
              </a:rPr>
              <a:t> 1 </a:t>
            </a:r>
            <a:endParaRPr lang="en-US" sz="42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200" dirty="0" smtClean="0"/>
              <a:t>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4224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2 Sol.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2" indent="-571500"/>
            <a:r>
              <a:rPr lang="en-US" sz="4000" dirty="0" smtClean="0"/>
              <a:t>The </a:t>
            </a:r>
            <a:r>
              <a:rPr lang="en-US" sz="4000" dirty="0"/>
              <a:t>complete transformation: </a:t>
            </a:r>
            <a:r>
              <a:rPr lang="en-US" sz="4000" dirty="0" smtClean="0"/>
              <a:t>T(4,3</a:t>
            </a:r>
            <a:r>
              <a:rPr lang="en-US" sz="4000" dirty="0"/>
              <a:t>) R(90) P(7,1)</a:t>
            </a:r>
          </a:p>
          <a:p>
            <a:pPr marL="400050" lvl="2" indent="0"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|0   -1    4 </a:t>
            </a:r>
            <a:r>
              <a:rPr lang="en-US" sz="3800" dirty="0">
                <a:solidFill>
                  <a:srgbClr val="0070C0"/>
                </a:solidFill>
              </a:rPr>
              <a:t>|         </a:t>
            </a:r>
            <a:r>
              <a:rPr lang="en-US" sz="3800" dirty="0" smtClean="0">
                <a:solidFill>
                  <a:srgbClr val="0070C0"/>
                </a:solidFill>
              </a:rPr>
              <a:t>|7 </a:t>
            </a:r>
            <a:r>
              <a:rPr lang="en-US" sz="3800" dirty="0">
                <a:solidFill>
                  <a:srgbClr val="0070C0"/>
                </a:solidFill>
              </a:rPr>
              <a:t>|               | </a:t>
            </a:r>
            <a:r>
              <a:rPr lang="en-US" sz="3800" dirty="0" smtClean="0">
                <a:solidFill>
                  <a:srgbClr val="0070C0"/>
                </a:solidFill>
              </a:rPr>
              <a:t>3  |</a:t>
            </a:r>
            <a:r>
              <a:rPr lang="en-US" sz="3800" dirty="0">
                <a:solidFill>
                  <a:srgbClr val="0070C0"/>
                </a:solidFill>
              </a:rPr>
              <a:t/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 smtClean="0">
                <a:solidFill>
                  <a:srgbClr val="0070C0"/>
                </a:solidFill>
              </a:rPr>
              <a:t>|1    0    3 </a:t>
            </a:r>
            <a:r>
              <a:rPr lang="en-US" sz="3800" dirty="0">
                <a:solidFill>
                  <a:srgbClr val="0070C0"/>
                </a:solidFill>
              </a:rPr>
              <a:t>|         </a:t>
            </a:r>
            <a:r>
              <a:rPr lang="en-US" sz="3800" dirty="0" smtClean="0">
                <a:solidFill>
                  <a:srgbClr val="0070C0"/>
                </a:solidFill>
              </a:rPr>
              <a:t>|1 |     </a:t>
            </a:r>
            <a:r>
              <a:rPr lang="en-US" sz="3800" dirty="0">
                <a:solidFill>
                  <a:srgbClr val="0070C0"/>
                </a:solidFill>
              </a:rPr>
              <a:t>=        | </a:t>
            </a:r>
            <a:r>
              <a:rPr lang="en-US" sz="3800" dirty="0" smtClean="0">
                <a:solidFill>
                  <a:srgbClr val="0070C0"/>
                </a:solidFill>
              </a:rPr>
              <a:t>10 |</a:t>
            </a:r>
            <a:r>
              <a:rPr lang="en-US" sz="3800" dirty="0">
                <a:solidFill>
                  <a:srgbClr val="0070C0"/>
                </a:solidFill>
              </a:rPr>
              <a:t/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>
                <a:solidFill>
                  <a:srgbClr val="0070C0"/>
                </a:solidFill>
              </a:rPr>
              <a:t>|0    0    1 |         |1 |               |  1  </a:t>
            </a:r>
            <a:r>
              <a:rPr lang="en-US" sz="3800" dirty="0" smtClean="0">
                <a:solidFill>
                  <a:srgbClr val="0070C0"/>
                </a:solidFill>
              </a:rPr>
              <a:t>|</a:t>
            </a:r>
          </a:p>
          <a:p>
            <a:endParaRPr lang="en-US" sz="4200" dirty="0" smtClean="0"/>
          </a:p>
          <a:p>
            <a:pPr lvl="1">
              <a:buFont typeface="Arial" pitchFamily="34" charset="0"/>
              <a:buChar char="•"/>
            </a:pPr>
            <a:r>
              <a:rPr lang="en-US" sz="3800" dirty="0" smtClean="0"/>
              <a:t>It </a:t>
            </a:r>
            <a:r>
              <a:rPr lang="en-US" sz="3800" dirty="0"/>
              <a:t>is not the same as the complete transformation:</a:t>
            </a:r>
          </a:p>
          <a:p>
            <a:pPr marL="0" indent="0">
              <a:buNone/>
            </a:pPr>
            <a:r>
              <a:rPr lang="en-US" sz="4200" dirty="0"/>
              <a:t>	 R(90) T(4,3) P(7,1)</a:t>
            </a:r>
          </a:p>
          <a:p>
            <a:pPr marL="400050" lvl="2" indent="0">
              <a:buNone/>
            </a:pPr>
            <a:r>
              <a:rPr lang="en-US" sz="3800" dirty="0" smtClean="0">
                <a:solidFill>
                  <a:srgbClr val="0070C0"/>
                </a:solidFill>
              </a:rPr>
              <a:t>|0    -1    -3|         |7 </a:t>
            </a:r>
            <a:r>
              <a:rPr lang="en-US" sz="3800" dirty="0">
                <a:solidFill>
                  <a:srgbClr val="0070C0"/>
                </a:solidFill>
              </a:rPr>
              <a:t>|               | </a:t>
            </a:r>
            <a:r>
              <a:rPr lang="en-US" sz="3800" dirty="0" smtClean="0">
                <a:solidFill>
                  <a:srgbClr val="0070C0"/>
                </a:solidFill>
              </a:rPr>
              <a:t>-4 </a:t>
            </a:r>
            <a:r>
              <a:rPr lang="en-US" sz="3800" dirty="0">
                <a:solidFill>
                  <a:srgbClr val="0070C0"/>
                </a:solidFill>
              </a:rPr>
              <a:t>|</a:t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 smtClean="0">
                <a:solidFill>
                  <a:srgbClr val="0070C0"/>
                </a:solidFill>
              </a:rPr>
              <a:t>|1    </a:t>
            </a:r>
            <a:r>
              <a:rPr lang="en-US" sz="3800" dirty="0">
                <a:solidFill>
                  <a:srgbClr val="0070C0"/>
                </a:solidFill>
              </a:rPr>
              <a:t>0</a:t>
            </a:r>
            <a:r>
              <a:rPr lang="en-US" sz="3800" dirty="0" smtClean="0">
                <a:solidFill>
                  <a:srgbClr val="0070C0"/>
                </a:solidFill>
              </a:rPr>
              <a:t>     4|         |1 |     </a:t>
            </a:r>
            <a:r>
              <a:rPr lang="en-US" sz="3800" dirty="0">
                <a:solidFill>
                  <a:srgbClr val="0070C0"/>
                </a:solidFill>
              </a:rPr>
              <a:t>=        | </a:t>
            </a:r>
            <a:r>
              <a:rPr lang="en-US" sz="3800" dirty="0" smtClean="0">
                <a:solidFill>
                  <a:srgbClr val="0070C0"/>
                </a:solidFill>
              </a:rPr>
              <a:t>11|</a:t>
            </a:r>
            <a:r>
              <a:rPr lang="en-US" sz="3800" dirty="0">
                <a:solidFill>
                  <a:srgbClr val="0070C0"/>
                </a:solidFill>
              </a:rPr>
              <a:t/>
            </a:r>
            <a:br>
              <a:rPr lang="en-US" sz="3800" dirty="0">
                <a:solidFill>
                  <a:srgbClr val="0070C0"/>
                </a:solidFill>
              </a:rPr>
            </a:br>
            <a:r>
              <a:rPr lang="en-US" sz="3800" dirty="0">
                <a:solidFill>
                  <a:srgbClr val="0070C0"/>
                </a:solidFill>
              </a:rPr>
              <a:t>|0    0    1 |         |1 |               |  </a:t>
            </a:r>
            <a:r>
              <a:rPr lang="en-US" sz="3800" dirty="0" smtClean="0">
                <a:solidFill>
                  <a:srgbClr val="0070C0"/>
                </a:solidFill>
              </a:rPr>
              <a:t>1 </a:t>
            </a:r>
            <a:r>
              <a:rPr lang="en-US" sz="3800" dirty="0">
                <a:solidFill>
                  <a:srgbClr val="0070C0"/>
                </a:solidFill>
              </a:rPr>
              <a:t>|</a:t>
            </a:r>
          </a:p>
          <a:p>
            <a:pPr marL="400050" lvl="2" indent="0">
              <a:buNone/>
            </a:pPr>
            <a:endParaRPr lang="en-US" sz="3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48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Exercise 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dirty="0">
                <a:solidFill>
                  <a:srgbClr val="FF0000"/>
                </a:solidFill>
              </a:rPr>
              <a:t>Show the three transformation matrices used to rotate a figure </a:t>
            </a:r>
            <a:r>
              <a:rPr lang="en-US" dirty="0" smtClean="0">
                <a:solidFill>
                  <a:srgbClr val="FF0000"/>
                </a:solidFill>
              </a:rPr>
              <a:t>60 </a:t>
            </a:r>
            <a:r>
              <a:rPr lang="en-US" dirty="0">
                <a:solidFill>
                  <a:srgbClr val="FF0000"/>
                </a:solidFill>
              </a:rPr>
              <a:t>degrees counter-clockwise about </a:t>
            </a:r>
            <a:r>
              <a:rPr lang="en-US" dirty="0" smtClean="0">
                <a:solidFill>
                  <a:srgbClr val="FF0000"/>
                </a:solidFill>
              </a:rPr>
              <a:t>(3,7). </a:t>
            </a:r>
            <a:r>
              <a:rPr lang="en-US" dirty="0">
                <a:solidFill>
                  <a:srgbClr val="FF0000"/>
                </a:solidFill>
              </a:rPr>
              <a:t>In what order must they be written to produce the correct concatenated transformation matrix: give the expression for the transformation </a:t>
            </a:r>
            <a:r>
              <a:rPr lang="en-US">
                <a:solidFill>
                  <a:srgbClr val="FF0000"/>
                </a:solidFill>
              </a:rPr>
              <a:t>of </a:t>
            </a:r>
            <a:r>
              <a:rPr lang="en-US" smtClean="0">
                <a:solidFill>
                  <a:srgbClr val="FF0000"/>
                </a:solidFill>
              </a:rPr>
              <a:t>p(1,3</a:t>
            </a:r>
            <a:r>
              <a:rPr lang="en-US" dirty="0">
                <a:solidFill>
                  <a:srgbClr val="FF0000"/>
                </a:solidFill>
              </a:rPr>
              <a:t>). </a:t>
            </a:r>
          </a:p>
          <a:p>
            <a:pPr algn="just"/>
            <a:endParaRPr lang="en-US" sz="59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1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Translation</a:t>
            </a:r>
          </a:p>
          <a:p>
            <a:r>
              <a:rPr lang="en-US" sz="2800" dirty="0" smtClean="0"/>
              <a:t> With column-vector representation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,                   ,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smtClean="0"/>
              <a:t>Translation is a </a:t>
            </a:r>
            <a:r>
              <a:rPr lang="en-US" i="1" smtClean="0">
                <a:solidFill>
                  <a:srgbClr val="00B050"/>
                </a:solidFill>
              </a:rPr>
              <a:t>rigid-body</a:t>
            </a:r>
          </a:p>
          <a:p>
            <a:pPr>
              <a:buNone/>
            </a:pPr>
            <a:r>
              <a:rPr lang="en-US" i="1" smtClean="0">
                <a:solidFill>
                  <a:srgbClr val="00B050"/>
                </a:solidFill>
              </a:rPr>
              <a:t>     transformation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4213" y="2710432"/>
          <a:ext cx="1068387" cy="935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5" name="Equation" r:id="rId3" imgW="520560" imgH="457200" progId="Equation.3">
                  <p:embed/>
                </p:oleObj>
              </mc:Choice>
              <mc:Fallback>
                <p:oleObj name="Equation" r:id="rId3" imgW="5205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10432"/>
                        <a:ext cx="1068387" cy="935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362200" y="2721544"/>
          <a:ext cx="1154112" cy="922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6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21544"/>
                        <a:ext cx="1154112" cy="9225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267200" y="2721544"/>
          <a:ext cx="1066800" cy="93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" name="Equation" r:id="rId7" imgW="520560" imgH="457200" progId="Equation.3">
                  <p:embed/>
                </p:oleObj>
              </mc:Choice>
              <mc:Fallback>
                <p:oleObj name="Equation" r:id="rId7" imgW="5205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721544"/>
                        <a:ext cx="1066800" cy="936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3000" y="3962400"/>
          <a:ext cx="300696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" name="Equation" r:id="rId9" imgW="647640" imgH="164880" progId="Equation.3">
                  <p:embed/>
                </p:oleObj>
              </mc:Choice>
              <mc:Fallback>
                <p:oleObj name="Equation" r:id="rId9" imgW="64764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300696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5176837" y="3581400"/>
            <a:ext cx="3967163" cy="2754313"/>
            <a:chOff x="1644" y="2088"/>
            <a:chExt cx="2499" cy="1735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271" y="2671"/>
              <a:ext cx="288" cy="576"/>
              <a:chOff x="3552" y="3696"/>
              <a:chExt cx="288" cy="624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3552" y="40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AutoShape 7"/>
              <p:cNvSpPr>
                <a:spLocks noChangeArrowheads="1"/>
              </p:cNvSpPr>
              <p:nvPr/>
            </p:nvSpPr>
            <p:spPr bwMode="auto">
              <a:xfrm>
                <a:off x="3552" y="3696"/>
                <a:ext cx="288" cy="33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Text Box 8"/>
            <p:cNvSpPr txBox="1">
              <a:spLocks noChangeArrowheads="1"/>
            </p:cNvSpPr>
            <p:nvPr/>
          </p:nvSpPr>
          <p:spPr bwMode="gray">
            <a:xfrm>
              <a:off x="1695" y="3611"/>
              <a:ext cx="2448" cy="2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/>
                <a:t>Note: House shifts position relative to origin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gray">
            <a:xfrm>
              <a:off x="1644" y="2088"/>
              <a:ext cx="180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/>
                <a:t>y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gray">
            <a:xfrm>
              <a:off x="3867" y="3456"/>
              <a:ext cx="180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/>
                <a:t>x</a:t>
              </a:r>
            </a:p>
          </p:txBody>
        </p: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752" y="2194"/>
              <a:ext cx="2160" cy="1415"/>
              <a:chOff x="768" y="2784"/>
              <a:chExt cx="2304" cy="1509"/>
            </a:xfrm>
          </p:grpSpPr>
          <p:grpSp>
            <p:nvGrpSpPr>
              <p:cNvPr id="28" name="Group 12"/>
              <p:cNvGrpSpPr>
                <a:grpSpLocks/>
              </p:cNvGrpSpPr>
              <p:nvPr/>
            </p:nvGrpSpPr>
            <p:grpSpPr bwMode="auto">
              <a:xfrm>
                <a:off x="912" y="2784"/>
                <a:ext cx="2160" cy="1344"/>
                <a:chOff x="768" y="2832"/>
                <a:chExt cx="2160" cy="1344"/>
              </a:xfrm>
            </p:grpSpPr>
            <p:sp>
              <p:nvSpPr>
                <p:cNvPr id="46" name="Line 13"/>
                <p:cNvSpPr>
                  <a:spLocks noChangeShapeType="1"/>
                </p:cNvSpPr>
                <p:nvPr/>
              </p:nvSpPr>
              <p:spPr bwMode="gray">
                <a:xfrm flipV="1">
                  <a:off x="816" y="2832"/>
                  <a:ext cx="0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7" name="Line 14"/>
                <p:cNvSpPr>
                  <a:spLocks noChangeShapeType="1"/>
                </p:cNvSpPr>
                <p:nvPr/>
              </p:nvSpPr>
              <p:spPr bwMode="gray">
                <a:xfrm>
                  <a:off x="864" y="4128"/>
                  <a:ext cx="20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8" name="Line 15"/>
                <p:cNvSpPr>
                  <a:spLocks noChangeShapeType="1"/>
                </p:cNvSpPr>
                <p:nvPr/>
              </p:nvSpPr>
              <p:spPr bwMode="gray">
                <a:xfrm>
                  <a:off x="1008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" name="Line 16"/>
                <p:cNvSpPr>
                  <a:spLocks noChangeShapeType="1"/>
                </p:cNvSpPr>
                <p:nvPr/>
              </p:nvSpPr>
              <p:spPr bwMode="gray">
                <a:xfrm>
                  <a:off x="1200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0" name="Line 17"/>
                <p:cNvSpPr>
                  <a:spLocks noChangeShapeType="1"/>
                </p:cNvSpPr>
                <p:nvPr/>
              </p:nvSpPr>
              <p:spPr bwMode="gray">
                <a:xfrm>
                  <a:off x="1584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1" name="Line 18"/>
                <p:cNvSpPr>
                  <a:spLocks noChangeShapeType="1"/>
                </p:cNvSpPr>
                <p:nvPr/>
              </p:nvSpPr>
              <p:spPr bwMode="gray">
                <a:xfrm>
                  <a:off x="1392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2" name="Line 19"/>
                <p:cNvSpPr>
                  <a:spLocks noChangeShapeType="1"/>
                </p:cNvSpPr>
                <p:nvPr/>
              </p:nvSpPr>
              <p:spPr bwMode="gray">
                <a:xfrm>
                  <a:off x="1776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3" name="Line 20"/>
                <p:cNvSpPr>
                  <a:spLocks noChangeShapeType="1"/>
                </p:cNvSpPr>
                <p:nvPr/>
              </p:nvSpPr>
              <p:spPr bwMode="gray">
                <a:xfrm>
                  <a:off x="1968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" name="Line 21"/>
                <p:cNvSpPr>
                  <a:spLocks noChangeShapeType="1"/>
                </p:cNvSpPr>
                <p:nvPr/>
              </p:nvSpPr>
              <p:spPr bwMode="gray">
                <a:xfrm>
                  <a:off x="2160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5" name="Line 22"/>
                <p:cNvSpPr>
                  <a:spLocks noChangeShapeType="1"/>
                </p:cNvSpPr>
                <p:nvPr/>
              </p:nvSpPr>
              <p:spPr bwMode="gray">
                <a:xfrm>
                  <a:off x="2352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6" name="Line 23"/>
                <p:cNvSpPr>
                  <a:spLocks noChangeShapeType="1"/>
                </p:cNvSpPr>
                <p:nvPr/>
              </p:nvSpPr>
              <p:spPr bwMode="gray">
                <a:xfrm>
                  <a:off x="2544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" name="Line 24"/>
                <p:cNvSpPr>
                  <a:spLocks noChangeShapeType="1"/>
                </p:cNvSpPr>
                <p:nvPr/>
              </p:nvSpPr>
              <p:spPr bwMode="gray">
                <a:xfrm>
                  <a:off x="2736" y="40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8" name="Line 25"/>
                <p:cNvSpPr>
                  <a:spLocks noChangeShapeType="1"/>
                </p:cNvSpPr>
                <p:nvPr/>
              </p:nvSpPr>
              <p:spPr bwMode="gray">
                <a:xfrm>
                  <a:off x="768" y="393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9" name="Line 26"/>
                <p:cNvSpPr>
                  <a:spLocks noChangeShapeType="1"/>
                </p:cNvSpPr>
                <p:nvPr/>
              </p:nvSpPr>
              <p:spPr bwMode="gray">
                <a:xfrm>
                  <a:off x="768" y="3744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0" name="Line 27"/>
                <p:cNvSpPr>
                  <a:spLocks noChangeShapeType="1"/>
                </p:cNvSpPr>
                <p:nvPr/>
              </p:nvSpPr>
              <p:spPr bwMode="gray">
                <a:xfrm>
                  <a:off x="768" y="3552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1" name="Line 28"/>
                <p:cNvSpPr>
                  <a:spLocks noChangeShapeType="1"/>
                </p:cNvSpPr>
                <p:nvPr/>
              </p:nvSpPr>
              <p:spPr bwMode="gray">
                <a:xfrm>
                  <a:off x="768" y="336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2" name="Line 29"/>
                <p:cNvSpPr>
                  <a:spLocks noChangeShapeType="1"/>
                </p:cNvSpPr>
                <p:nvPr/>
              </p:nvSpPr>
              <p:spPr bwMode="gray">
                <a:xfrm>
                  <a:off x="768" y="316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" name="Line 30"/>
                <p:cNvSpPr>
                  <a:spLocks noChangeShapeType="1"/>
                </p:cNvSpPr>
                <p:nvPr/>
              </p:nvSpPr>
              <p:spPr bwMode="gray">
                <a:xfrm>
                  <a:off x="768" y="297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9" name="Text Box 31"/>
              <p:cNvSpPr txBox="1">
                <a:spLocks noChangeArrowheads="1"/>
              </p:cNvSpPr>
              <p:nvPr/>
            </p:nvSpPr>
            <p:spPr bwMode="gray">
              <a:xfrm>
                <a:off x="864" y="4032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0</a:t>
                </a:r>
              </a:p>
            </p:txBody>
          </p:sp>
          <p:sp>
            <p:nvSpPr>
              <p:cNvPr id="30" name="Text Box 32"/>
              <p:cNvSpPr txBox="1">
                <a:spLocks noChangeArrowheads="1"/>
              </p:cNvSpPr>
              <p:nvPr/>
            </p:nvSpPr>
            <p:spPr bwMode="gray">
              <a:xfrm>
                <a:off x="1056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1</a:t>
                </a:r>
              </a:p>
            </p:txBody>
          </p:sp>
          <p:sp>
            <p:nvSpPr>
              <p:cNvPr id="31" name="Text Box 33"/>
              <p:cNvSpPr txBox="1">
                <a:spLocks noChangeArrowheads="1"/>
              </p:cNvSpPr>
              <p:nvPr/>
            </p:nvSpPr>
            <p:spPr bwMode="gray">
              <a:xfrm>
                <a:off x="768" y="3792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1</a:t>
                </a:r>
              </a:p>
            </p:txBody>
          </p:sp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gray">
              <a:xfrm>
                <a:off x="1248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2</a:t>
                </a:r>
              </a:p>
            </p:txBody>
          </p:sp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gray">
              <a:xfrm>
                <a:off x="768" y="3600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2</a:t>
                </a: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gray">
              <a:xfrm>
                <a:off x="1440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3</a:t>
                </a:r>
              </a:p>
            </p:txBody>
          </p:sp>
          <p:sp>
            <p:nvSpPr>
              <p:cNvPr id="35" name="Text Box 37"/>
              <p:cNvSpPr txBox="1">
                <a:spLocks noChangeArrowheads="1"/>
              </p:cNvSpPr>
              <p:nvPr/>
            </p:nvSpPr>
            <p:spPr bwMode="gray">
              <a:xfrm>
                <a:off x="1632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4</a:t>
                </a:r>
              </a:p>
            </p:txBody>
          </p:sp>
          <p:sp>
            <p:nvSpPr>
              <p:cNvPr id="36" name="Text Box 38"/>
              <p:cNvSpPr txBox="1">
                <a:spLocks noChangeArrowheads="1"/>
              </p:cNvSpPr>
              <p:nvPr/>
            </p:nvSpPr>
            <p:spPr bwMode="gray">
              <a:xfrm>
                <a:off x="1824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5</a:t>
                </a:r>
              </a:p>
            </p:txBody>
          </p:sp>
          <p:sp>
            <p:nvSpPr>
              <p:cNvPr id="37" name="Text Box 39"/>
              <p:cNvSpPr txBox="1">
                <a:spLocks noChangeArrowheads="1"/>
              </p:cNvSpPr>
              <p:nvPr/>
            </p:nvSpPr>
            <p:spPr bwMode="gray">
              <a:xfrm>
                <a:off x="2016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6</a:t>
                </a:r>
              </a:p>
            </p:txBody>
          </p:sp>
          <p:sp>
            <p:nvSpPr>
              <p:cNvPr id="38" name="Text Box 40"/>
              <p:cNvSpPr txBox="1">
                <a:spLocks noChangeArrowheads="1"/>
              </p:cNvSpPr>
              <p:nvPr/>
            </p:nvSpPr>
            <p:spPr bwMode="gray">
              <a:xfrm>
                <a:off x="2208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7</a:t>
                </a:r>
              </a:p>
            </p:txBody>
          </p:sp>
          <p:sp>
            <p:nvSpPr>
              <p:cNvPr id="39" name="Text Box 41"/>
              <p:cNvSpPr txBox="1">
                <a:spLocks noChangeArrowheads="1"/>
              </p:cNvSpPr>
              <p:nvPr/>
            </p:nvSpPr>
            <p:spPr bwMode="gray">
              <a:xfrm>
                <a:off x="2400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8</a:t>
                </a:r>
              </a:p>
            </p:txBody>
          </p:sp>
          <p:sp>
            <p:nvSpPr>
              <p:cNvPr id="40" name="Text Box 42"/>
              <p:cNvSpPr txBox="1">
                <a:spLocks noChangeArrowheads="1"/>
              </p:cNvSpPr>
              <p:nvPr/>
            </p:nvSpPr>
            <p:spPr bwMode="gray">
              <a:xfrm>
                <a:off x="2592" y="412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9</a:t>
                </a:r>
              </a:p>
            </p:txBody>
          </p:sp>
          <p:sp>
            <p:nvSpPr>
              <p:cNvPr id="41" name="Text Box 43"/>
              <p:cNvSpPr txBox="1">
                <a:spLocks noChangeArrowheads="1"/>
              </p:cNvSpPr>
              <p:nvPr/>
            </p:nvSpPr>
            <p:spPr bwMode="gray">
              <a:xfrm>
                <a:off x="2784" y="4129"/>
                <a:ext cx="230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10</a:t>
                </a:r>
              </a:p>
            </p:txBody>
          </p:sp>
          <p:sp>
            <p:nvSpPr>
              <p:cNvPr id="42" name="Text Box 44"/>
              <p:cNvSpPr txBox="1">
                <a:spLocks noChangeArrowheads="1"/>
              </p:cNvSpPr>
              <p:nvPr/>
            </p:nvSpPr>
            <p:spPr bwMode="gray">
              <a:xfrm>
                <a:off x="768" y="3408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3</a:t>
                </a:r>
              </a:p>
            </p:txBody>
          </p:sp>
          <p:sp>
            <p:nvSpPr>
              <p:cNvPr id="43" name="Text Box 45"/>
              <p:cNvSpPr txBox="1">
                <a:spLocks noChangeArrowheads="1"/>
              </p:cNvSpPr>
              <p:nvPr/>
            </p:nvSpPr>
            <p:spPr bwMode="gray">
              <a:xfrm>
                <a:off x="768" y="3216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4</a:t>
                </a:r>
              </a:p>
            </p:txBody>
          </p:sp>
          <p:sp>
            <p:nvSpPr>
              <p:cNvPr id="44" name="Text Box 46"/>
              <p:cNvSpPr txBox="1">
                <a:spLocks noChangeArrowheads="1"/>
              </p:cNvSpPr>
              <p:nvPr/>
            </p:nvSpPr>
            <p:spPr bwMode="gray">
              <a:xfrm>
                <a:off x="768" y="3024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5</a:t>
                </a:r>
              </a:p>
            </p:txBody>
          </p:sp>
          <p:sp>
            <p:nvSpPr>
              <p:cNvPr id="45" name="Text Box 47"/>
              <p:cNvSpPr txBox="1">
                <a:spLocks noChangeArrowheads="1"/>
              </p:cNvSpPr>
              <p:nvPr/>
            </p:nvSpPr>
            <p:spPr bwMode="gray">
              <a:xfrm>
                <a:off x="768" y="2832"/>
                <a:ext cx="188" cy="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"/>
                  <a:t> 6</a:t>
                </a:r>
              </a:p>
            </p:txBody>
          </p:sp>
        </p:grpSp>
        <p:grpSp>
          <p:nvGrpSpPr>
            <p:cNvPr id="15" name="Group 48"/>
            <p:cNvGrpSpPr>
              <a:grpSpLocks/>
            </p:cNvGrpSpPr>
            <p:nvPr/>
          </p:nvGrpSpPr>
          <p:grpSpPr bwMode="auto">
            <a:xfrm>
              <a:off x="2292" y="2710"/>
              <a:ext cx="270" cy="540"/>
              <a:chOff x="1632" y="3936"/>
              <a:chExt cx="288" cy="576"/>
            </a:xfrm>
          </p:grpSpPr>
          <p:sp>
            <p:nvSpPr>
              <p:cNvPr id="26" name="Rectangle 49"/>
              <p:cNvSpPr>
                <a:spLocks noChangeArrowheads="1"/>
              </p:cNvSpPr>
              <p:nvPr/>
            </p:nvSpPr>
            <p:spPr bwMode="auto">
              <a:xfrm>
                <a:off x="1632" y="42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utoShape 50"/>
              <p:cNvSpPr>
                <a:spLocks noChangeArrowheads="1"/>
              </p:cNvSpPr>
              <p:nvPr/>
            </p:nvSpPr>
            <p:spPr bwMode="auto">
              <a:xfrm>
                <a:off x="1632" y="3936"/>
                <a:ext cx="288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6" name="Object 51"/>
            <p:cNvGraphicFramePr>
              <a:graphicFrameLocks noChangeAspect="1"/>
            </p:cNvGraphicFramePr>
            <p:nvPr/>
          </p:nvGraphicFramePr>
          <p:xfrm>
            <a:off x="2131" y="3160"/>
            <a:ext cx="125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19" name="Equation" r:id="rId11" imgW="253800" imgH="457200" progId="Equation.3">
                    <p:embed/>
                  </p:oleObj>
                </mc:Choice>
                <mc:Fallback>
                  <p:oleObj name="Equation" r:id="rId11" imgW="253800" imgH="4572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1" y="3160"/>
                          <a:ext cx="125" cy="2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52"/>
            <p:cNvGrpSpPr>
              <a:grpSpLocks/>
            </p:cNvGrpSpPr>
            <p:nvPr/>
          </p:nvGrpSpPr>
          <p:grpSpPr bwMode="auto">
            <a:xfrm>
              <a:off x="2965" y="2231"/>
              <a:ext cx="270" cy="629"/>
              <a:chOff x="1607" y="4041"/>
              <a:chExt cx="144" cy="474"/>
            </a:xfrm>
          </p:grpSpPr>
          <p:sp>
            <p:nvSpPr>
              <p:cNvPr id="24" name="Rectangle 53"/>
              <p:cNvSpPr>
                <a:spLocks noChangeArrowheads="1"/>
              </p:cNvSpPr>
              <p:nvPr/>
            </p:nvSpPr>
            <p:spPr bwMode="auto">
              <a:xfrm>
                <a:off x="1608" y="4288"/>
                <a:ext cx="143" cy="22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utoShape 54"/>
              <p:cNvSpPr>
                <a:spLocks noChangeArrowheads="1"/>
              </p:cNvSpPr>
              <p:nvPr/>
            </p:nvSpPr>
            <p:spPr bwMode="auto">
              <a:xfrm>
                <a:off x="1607" y="4041"/>
                <a:ext cx="142" cy="253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8" name="Object 55"/>
            <p:cNvGraphicFramePr>
              <a:graphicFrameLocks noChangeAspect="1"/>
            </p:cNvGraphicFramePr>
            <p:nvPr/>
          </p:nvGraphicFramePr>
          <p:xfrm>
            <a:off x="2575" y="3160"/>
            <a:ext cx="119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0" name="Equation" r:id="rId13" imgW="241200" imgH="457200" progId="Equation.3">
                    <p:embed/>
                  </p:oleObj>
                </mc:Choice>
                <mc:Fallback>
                  <p:oleObj name="Equation" r:id="rId13" imgW="241200" imgH="4572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5" y="3160"/>
                          <a:ext cx="119" cy="2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6"/>
            <p:cNvGraphicFramePr>
              <a:graphicFrameLocks noChangeAspect="1"/>
            </p:cNvGraphicFramePr>
            <p:nvPr/>
          </p:nvGraphicFramePr>
          <p:xfrm>
            <a:off x="2799" y="2794"/>
            <a:ext cx="125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1" name="Equation" r:id="rId15" imgW="253800" imgH="457200" progId="Equation.3">
                    <p:embed/>
                  </p:oleObj>
                </mc:Choice>
                <mc:Fallback>
                  <p:oleObj name="Equation" r:id="rId15" imgW="253800" imgH="45720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9" y="2794"/>
                          <a:ext cx="125" cy="2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7"/>
            <p:cNvGraphicFramePr>
              <a:graphicFrameLocks noChangeAspect="1"/>
            </p:cNvGraphicFramePr>
            <p:nvPr/>
          </p:nvGraphicFramePr>
          <p:xfrm>
            <a:off x="3279" y="2793"/>
            <a:ext cx="125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2" name="Equation" r:id="rId17" imgW="253800" imgH="457200" progId="Equation.3">
                    <p:embed/>
                  </p:oleObj>
                </mc:Choice>
                <mc:Fallback>
                  <p:oleObj name="Equation" r:id="rId17" imgW="253800" imgH="45720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" y="2793"/>
                          <a:ext cx="125" cy="22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2271" y="2671"/>
              <a:ext cx="288" cy="576"/>
              <a:chOff x="3552" y="3696"/>
              <a:chExt cx="288" cy="624"/>
            </a:xfrm>
          </p:grpSpPr>
          <p:sp>
            <p:nvSpPr>
              <p:cNvPr id="22" name="Rectangle 59"/>
              <p:cNvSpPr>
                <a:spLocks noChangeArrowheads="1"/>
              </p:cNvSpPr>
              <p:nvPr/>
            </p:nvSpPr>
            <p:spPr bwMode="auto">
              <a:xfrm>
                <a:off x="3552" y="4032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utoShape 60"/>
              <p:cNvSpPr>
                <a:spLocks noChangeArrowheads="1"/>
              </p:cNvSpPr>
              <p:nvPr/>
            </p:nvSpPr>
            <p:spPr bwMode="auto">
              <a:xfrm>
                <a:off x="3552" y="3696"/>
                <a:ext cx="288" cy="33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Rotation</a:t>
            </a:r>
          </a:p>
          <a:p>
            <a:r>
              <a:rPr lang="en-US" sz="2800" dirty="0" smtClean="0"/>
              <a:t>Need to specify:</a:t>
            </a:r>
          </a:p>
          <a:p>
            <a:pPr>
              <a:buNone/>
            </a:pPr>
            <a:r>
              <a:rPr lang="en-US" sz="2800" dirty="0" smtClean="0"/>
              <a:t>	- Rotation angle</a:t>
            </a:r>
          </a:p>
          <a:p>
            <a:pPr>
              <a:buNone/>
            </a:pPr>
            <a:r>
              <a:rPr lang="en-US" sz="2800" dirty="0" smtClean="0"/>
              <a:t> 	- Rotation point (pivot point)</a:t>
            </a:r>
          </a:p>
          <a:p>
            <a:pPr>
              <a:buNone/>
            </a:pPr>
            <a:r>
              <a:rPr lang="en-US" sz="2800" dirty="0" smtClean="0"/>
              <a:t>	- Rotation axis</a:t>
            </a:r>
          </a:p>
          <a:p>
            <a:r>
              <a:rPr lang="en-US" sz="2800" dirty="0" smtClean="0"/>
              <a:t>Rotation is </a:t>
            </a:r>
            <a:r>
              <a:rPr lang="en-US" sz="2800" i="1" dirty="0" smtClean="0">
                <a:solidFill>
                  <a:srgbClr val="00B050"/>
                </a:solidFill>
              </a:rPr>
              <a:t>rigid-body </a:t>
            </a:r>
          </a:p>
          <a:p>
            <a:pPr>
              <a:buNone/>
            </a:pPr>
            <a:r>
              <a:rPr lang="en-US" sz="2800" i="1" dirty="0" smtClean="0">
                <a:solidFill>
                  <a:srgbClr val="00B050"/>
                </a:solidFill>
              </a:rPr>
              <a:t>	transformation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5562600" y="2514600"/>
            <a:ext cx="3276600" cy="2819400"/>
            <a:chOff x="5334000" y="2209800"/>
            <a:chExt cx="3556000" cy="2451100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6199188" y="3892550"/>
            <a:ext cx="117475" cy="163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quation" r:id="rId3" imgW="126720" imgH="177480" progId="Equation.3">
                    <p:embed/>
                  </p:oleObj>
                </mc:Choice>
                <mc:Fallback>
                  <p:oleObj name="Equation" r:id="rId3" imgW="126720" imgH="177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9188" y="3892550"/>
                          <a:ext cx="117475" cy="1635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5"/>
            <p:cNvSpPr txBox="1">
              <a:spLocks noChangeArrowheads="1"/>
            </p:cNvSpPr>
            <p:nvPr/>
          </p:nvSpPr>
          <p:spPr bwMode="gray">
            <a:xfrm>
              <a:off x="5362575" y="2209800"/>
              <a:ext cx="282575" cy="3651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/>
                <a:t>y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gray">
            <a:xfrm>
              <a:off x="8607425" y="4225925"/>
              <a:ext cx="282575" cy="3667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800" i="1" dirty="0"/>
                <a:t>x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gray">
            <a:xfrm flipV="1">
              <a:off x="5614987" y="2441575"/>
              <a:ext cx="0" cy="19383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gray">
            <a:xfrm>
              <a:off x="5576887" y="4346575"/>
              <a:ext cx="31448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gray">
            <a:xfrm>
              <a:off x="5897562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gray">
            <a:xfrm>
              <a:off x="6180137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gray">
            <a:xfrm>
              <a:off x="6745287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gray">
            <a:xfrm>
              <a:off x="6462712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gray">
            <a:xfrm>
              <a:off x="7027862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gray">
            <a:xfrm>
              <a:off x="7310437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gray">
            <a:xfrm>
              <a:off x="7593012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gray">
            <a:xfrm>
              <a:off x="7874000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gray">
            <a:xfrm>
              <a:off x="8156575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gray">
            <a:xfrm>
              <a:off x="8439150" y="4275137"/>
              <a:ext cx="0" cy="14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gray">
            <a:xfrm>
              <a:off x="5545137" y="4064000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gray">
            <a:xfrm>
              <a:off x="5545137" y="3781425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gray">
            <a:xfrm>
              <a:off x="5545137" y="3498850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gray">
            <a:xfrm>
              <a:off x="5545137" y="3217862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gray">
            <a:xfrm>
              <a:off x="5545137" y="2935287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gray">
            <a:xfrm>
              <a:off x="5545137" y="2652712"/>
              <a:ext cx="141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gray">
            <a:xfrm>
              <a:off x="5413375" y="4294187"/>
              <a:ext cx="279400" cy="24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0</a:t>
              </a: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gray">
            <a:xfrm>
              <a:off x="5757862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 dirty="0"/>
                <a:t> 1</a:t>
              </a: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gray">
            <a:xfrm>
              <a:off x="5334000" y="3921125"/>
              <a:ext cx="27940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1</a:t>
              </a: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gray">
            <a:xfrm>
              <a:off x="6040437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2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gray">
            <a:xfrm>
              <a:off x="5334000" y="3640137"/>
              <a:ext cx="279400" cy="242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2</a:t>
              </a: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gray">
            <a:xfrm>
              <a:off x="6319837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3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gray">
            <a:xfrm>
              <a:off x="6604000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4</a:t>
              </a: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gray">
            <a:xfrm>
              <a:off x="6886575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5</a:t>
              </a: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gray">
            <a:xfrm>
              <a:off x="7169150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6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gray">
            <a:xfrm>
              <a:off x="7451725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7</a:t>
              </a: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gray">
            <a:xfrm>
              <a:off x="7735887" y="4414837"/>
              <a:ext cx="277813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8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gray">
            <a:xfrm>
              <a:off x="8015287" y="4414837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9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gray">
            <a:xfrm>
              <a:off x="8297862" y="4414837"/>
              <a:ext cx="3429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10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gray">
            <a:xfrm>
              <a:off x="5334000" y="3359150"/>
              <a:ext cx="279400" cy="24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3</a:t>
              </a:r>
            </a:p>
          </p:txBody>
        </p:sp>
        <p:sp>
          <p:nvSpPr>
            <p:cNvPr id="39" name="Text Box 39"/>
            <p:cNvSpPr txBox="1">
              <a:spLocks noChangeArrowheads="1"/>
            </p:cNvSpPr>
            <p:nvPr/>
          </p:nvSpPr>
          <p:spPr bwMode="gray">
            <a:xfrm>
              <a:off x="5334000" y="3076575"/>
              <a:ext cx="279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4</a:t>
              </a: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gray">
            <a:xfrm>
              <a:off x="5334000" y="2792412"/>
              <a:ext cx="2794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5</a:t>
              </a:r>
            </a:p>
          </p:txBody>
        </p:sp>
        <p:sp>
          <p:nvSpPr>
            <p:cNvPr id="41" name="Text Box 41"/>
            <p:cNvSpPr txBox="1">
              <a:spLocks noChangeArrowheads="1"/>
            </p:cNvSpPr>
            <p:nvPr/>
          </p:nvSpPr>
          <p:spPr bwMode="gray">
            <a:xfrm>
              <a:off x="5334000" y="2511425"/>
              <a:ext cx="279400" cy="242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000"/>
                <a:t> 6</a:t>
              </a: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745287" y="3671887"/>
              <a:ext cx="423863" cy="42227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43"/>
            <p:cNvSpPr>
              <a:spLocks noChangeArrowheads="1"/>
            </p:cNvSpPr>
            <p:nvPr/>
          </p:nvSpPr>
          <p:spPr bwMode="auto">
            <a:xfrm>
              <a:off x="6745287" y="3248025"/>
              <a:ext cx="423863" cy="42386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 flipV="1">
              <a:off x="5611812" y="4094162"/>
              <a:ext cx="1133475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5" name="Group 45"/>
            <p:cNvGrpSpPr>
              <a:grpSpLocks/>
            </p:cNvGrpSpPr>
            <p:nvPr/>
          </p:nvGrpSpPr>
          <p:grpSpPr bwMode="auto">
            <a:xfrm rot="-2592406">
              <a:off x="5953455" y="2690500"/>
              <a:ext cx="429749" cy="847725"/>
              <a:chOff x="1534" y="4032"/>
              <a:chExt cx="292" cy="576"/>
            </a:xfrm>
          </p:grpSpPr>
          <p:sp>
            <p:nvSpPr>
              <p:cNvPr id="46" name="Rectangle 46"/>
              <p:cNvSpPr>
                <a:spLocks noChangeArrowheads="1"/>
              </p:cNvSpPr>
              <p:nvPr/>
            </p:nvSpPr>
            <p:spPr bwMode="auto">
              <a:xfrm>
                <a:off x="1534" y="4320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AutoShape 47"/>
              <p:cNvSpPr>
                <a:spLocks noChangeArrowheads="1"/>
              </p:cNvSpPr>
              <p:nvPr/>
            </p:nvSpPr>
            <p:spPr bwMode="auto">
              <a:xfrm>
                <a:off x="1538" y="4032"/>
                <a:ext cx="288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 rot="19007594" flipV="1">
              <a:off x="5372054" y="3737492"/>
              <a:ext cx="1210847" cy="300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Arc 49"/>
            <p:cNvSpPr>
              <a:spLocks/>
            </p:cNvSpPr>
            <p:nvPr/>
          </p:nvSpPr>
          <p:spPr bwMode="auto">
            <a:xfrm>
              <a:off x="5880100" y="3886200"/>
              <a:ext cx="211137" cy="355600"/>
            </a:xfrm>
            <a:custGeom>
              <a:avLst/>
              <a:gdLst>
                <a:gd name="T0" fmla="*/ 629951 w 21600"/>
                <a:gd name="T1" fmla="*/ 0 h 20569"/>
                <a:gd name="T2" fmla="*/ 2063835 w 21600"/>
                <a:gd name="T3" fmla="*/ 6147667 h 20569"/>
                <a:gd name="T4" fmla="*/ 0 w 21600"/>
                <a:gd name="T5" fmla="*/ 6147667 h 2056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569"/>
                <a:gd name="T11" fmla="*/ 21600 w 21600"/>
                <a:gd name="T12" fmla="*/ 20569 h 205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569" fill="none" extrusionOk="0">
                  <a:moveTo>
                    <a:pt x="6593" y="-1"/>
                  </a:moveTo>
                  <a:cubicBezTo>
                    <a:pt x="15534" y="2865"/>
                    <a:pt x="21600" y="11179"/>
                    <a:pt x="21600" y="20569"/>
                  </a:cubicBezTo>
                </a:path>
                <a:path w="21600" h="20569" stroke="0" extrusionOk="0">
                  <a:moveTo>
                    <a:pt x="6593" y="-1"/>
                  </a:moveTo>
                  <a:cubicBezTo>
                    <a:pt x="15534" y="2865"/>
                    <a:pt x="21600" y="11179"/>
                    <a:pt x="21600" y="20569"/>
                  </a:cubicBezTo>
                  <a:lnTo>
                    <a:pt x="0" y="2056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stealth" w="sm" len="sm"/>
              <a:tailEnd type="stealth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Rotation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We first consider rotation about the </a:t>
            </a:r>
          </a:p>
          <a:p>
            <a:pPr>
              <a:buNone/>
            </a:pPr>
            <a:r>
              <a:rPr lang="en-US" dirty="0" smtClean="0"/>
              <a:t>origin in a two-dimensional plane</a:t>
            </a:r>
            <a:endParaRPr lang="en-US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positive value for the angle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defines a counterclockwise </a:t>
            </a:r>
          </a:p>
          <a:p>
            <a:pPr>
              <a:buNone/>
            </a:pPr>
            <a:r>
              <a:rPr lang="en-US" dirty="0" smtClean="0"/>
              <a:t>	rotation about the pivot point</a:t>
            </a:r>
          </a:p>
          <a:p>
            <a:endParaRPr lang="de-DE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04913" y="3505200"/>
          <a:ext cx="2825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8" name="Equation" r:id="rId3" imgW="1231560" imgH="431640" progId="Equation.3">
                  <p:embed/>
                </p:oleObj>
              </mc:Choice>
              <mc:Fallback>
                <p:oleObj name="Equation" r:id="rId3" imgW="12315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3505200"/>
                        <a:ext cx="28257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943600" y="2819400"/>
            <a:ext cx="3124200" cy="3200400"/>
            <a:chOff x="521" y="1616"/>
            <a:chExt cx="2359" cy="2004"/>
          </a:xfrm>
        </p:grpSpPr>
        <p:sp>
          <p:nvSpPr>
            <p:cNvPr id="6" name="Text Box 45"/>
            <p:cNvSpPr txBox="1">
              <a:spLocks noChangeArrowheads="1"/>
            </p:cNvSpPr>
            <p:nvPr/>
          </p:nvSpPr>
          <p:spPr bwMode="auto">
            <a:xfrm>
              <a:off x="2562" y="3158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th-TH"/>
            </a:p>
          </p:txBody>
        </p:sp>
        <p:sp>
          <p:nvSpPr>
            <p:cNvPr id="7" name="Line 46"/>
            <p:cNvSpPr>
              <a:spLocks noChangeShapeType="1"/>
            </p:cNvSpPr>
            <p:nvPr/>
          </p:nvSpPr>
          <p:spPr bwMode="auto">
            <a:xfrm>
              <a:off x="567" y="3294"/>
              <a:ext cx="20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7"/>
            <p:cNvSpPr>
              <a:spLocks noChangeShapeType="1"/>
            </p:cNvSpPr>
            <p:nvPr/>
          </p:nvSpPr>
          <p:spPr bwMode="auto">
            <a:xfrm flipV="1">
              <a:off x="703" y="1706"/>
              <a:ext cx="0" cy="17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48"/>
            <p:cNvSpPr txBox="1">
              <a:spLocks noChangeArrowheads="1"/>
            </p:cNvSpPr>
            <p:nvPr/>
          </p:nvSpPr>
          <p:spPr bwMode="auto">
            <a:xfrm>
              <a:off x="521" y="1616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th-TH"/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 flipV="1">
              <a:off x="703" y="2434"/>
              <a:ext cx="553" cy="868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50"/>
            <p:cNvGraphicFramePr>
              <a:graphicFrameLocks noChangeAspect="1"/>
            </p:cNvGraphicFramePr>
            <p:nvPr/>
          </p:nvGraphicFramePr>
          <p:xfrm>
            <a:off x="1300" y="2263"/>
            <a:ext cx="665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19" name="Equation" r:id="rId5" imgW="583920" imgH="228600" progId="Equation.3">
                    <p:embed/>
                  </p:oleObj>
                </mc:Choice>
                <mc:Fallback>
                  <p:oleObj name="Equation" r:id="rId5" imgW="58392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0" y="2263"/>
                          <a:ext cx="665" cy="2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1"/>
            <p:cNvGraphicFramePr>
              <a:graphicFrameLocks noChangeAspect="1"/>
            </p:cNvGraphicFramePr>
            <p:nvPr/>
          </p:nvGraphicFramePr>
          <p:xfrm>
            <a:off x="627" y="3385"/>
            <a:ext cx="514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0" name="Equation" r:id="rId7" imgW="444240" imgH="203040" progId="Equation.3">
                    <p:embed/>
                  </p:oleObj>
                </mc:Choice>
                <mc:Fallback>
                  <p:oleObj name="Equation" r:id="rId7" imgW="444240" imgH="203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" y="3385"/>
                          <a:ext cx="514" cy="2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52"/>
            <p:cNvSpPr>
              <a:spLocks noChangeShapeType="1"/>
            </p:cNvSpPr>
            <p:nvPr/>
          </p:nvSpPr>
          <p:spPr bwMode="auto">
            <a:xfrm flipV="1">
              <a:off x="703" y="3290"/>
              <a:ext cx="1230" cy="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 flipV="1">
              <a:off x="703" y="2823"/>
              <a:ext cx="1020" cy="479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dash"/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" name="Object 54"/>
            <p:cNvGraphicFramePr>
              <a:graphicFrameLocks noChangeAspect="1"/>
            </p:cNvGraphicFramePr>
            <p:nvPr/>
          </p:nvGraphicFramePr>
          <p:xfrm>
            <a:off x="1791" y="2702"/>
            <a:ext cx="54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1" name="Equation" r:id="rId9" imgW="482400" imgH="203040" progId="Equation.3">
                    <p:embed/>
                  </p:oleObj>
                </mc:Choice>
                <mc:Fallback>
                  <p:oleObj name="Equation" r:id="rId9" imgW="48240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2702"/>
                          <a:ext cx="544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55"/>
            <p:cNvGraphicFramePr>
              <a:graphicFrameLocks noChangeAspect="1"/>
            </p:cNvGraphicFramePr>
            <p:nvPr/>
          </p:nvGraphicFramePr>
          <p:xfrm>
            <a:off x="1202" y="3067"/>
            <a:ext cx="139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2" name="Equation" r:id="rId11" imgW="126720" imgH="203040" progId="Equation.3">
                    <p:embed/>
                  </p:oleObj>
                </mc:Choice>
                <mc:Fallback>
                  <p:oleObj name="Equation" r:id="rId11" imgW="12672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3067"/>
                          <a:ext cx="139" cy="2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56"/>
            <p:cNvGraphicFramePr>
              <a:graphicFrameLocks noChangeAspect="1"/>
            </p:cNvGraphicFramePr>
            <p:nvPr/>
          </p:nvGraphicFramePr>
          <p:xfrm>
            <a:off x="930" y="2931"/>
            <a:ext cx="139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23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2931"/>
                          <a:ext cx="139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57"/>
            <p:cNvSpPr>
              <a:spLocks noChangeShapeType="1"/>
            </p:cNvSpPr>
            <p:nvPr/>
          </p:nvSpPr>
          <p:spPr bwMode="auto">
            <a:xfrm>
              <a:off x="1722" y="2832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8"/>
            <p:cNvSpPr>
              <a:spLocks noChangeShapeType="1"/>
            </p:cNvSpPr>
            <p:nvPr/>
          </p:nvSpPr>
          <p:spPr bwMode="auto">
            <a:xfrm>
              <a:off x="1247" y="2432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Rotation</a:t>
            </a:r>
          </a:p>
          <a:p>
            <a:r>
              <a:rPr lang="en-US" dirty="0" smtClean="0"/>
              <a:t> </a:t>
            </a:r>
            <a:r>
              <a:rPr lang="en-US" sz="2800" dirty="0" smtClean="0"/>
              <a:t>With column-vector representation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4339935"/>
          <a:ext cx="1447800" cy="46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3" imgW="558720" imgH="177480" progId="Equation.3">
                  <p:embed/>
                </p:oleObj>
              </mc:Choice>
              <mc:Fallback>
                <p:oleObj name="Equation" r:id="rId3" imgW="558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339935"/>
                        <a:ext cx="1447800" cy="460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0"/>
          <p:cNvGraphicFramePr>
            <a:graphicFrameLocks noChangeAspect="1"/>
          </p:cNvGraphicFramePr>
          <p:nvPr/>
        </p:nvGraphicFramePr>
        <p:xfrm>
          <a:off x="927100" y="2984500"/>
          <a:ext cx="40147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Equation" r:id="rId5" imgW="1828800" imgH="457200" progId="Equation.3">
                  <p:embed/>
                </p:oleObj>
              </mc:Choice>
              <mc:Fallback>
                <p:oleObj name="Equation" r:id="rId5" imgW="182880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2984500"/>
                        <a:ext cx="401478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14400" y="5105400"/>
          <a:ext cx="3378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Equation" r:id="rId7" imgW="1447560" imgH="457200" progId="Equation.3">
                  <p:embed/>
                </p:oleObj>
              </mc:Choice>
              <mc:Fallback>
                <p:oleObj name="Equation" r:id="rId7" imgW="14475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3378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096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Scaling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Scaling transformation alter the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	size of objects (</a:t>
            </a:r>
            <a:r>
              <a:rPr lang="en-US" sz="2800" i="1" dirty="0">
                <a:solidFill>
                  <a:srgbClr val="00B050"/>
                </a:solidFill>
              </a:rPr>
              <a:t>non rigid-body transformation</a:t>
            </a:r>
            <a:r>
              <a:rPr lang="en-US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Performed by multiplying object positions (</a:t>
            </a:r>
            <a:r>
              <a:rPr lang="en-US" sz="2800" dirty="0" err="1" smtClean="0"/>
              <a:t>x,y</a:t>
            </a:r>
            <a:r>
              <a:rPr lang="en-US" sz="2800" dirty="0" smtClean="0"/>
              <a:t>) by </a:t>
            </a:r>
            <a:r>
              <a:rPr lang="en-US" sz="2800" i="1" dirty="0" smtClean="0"/>
              <a:t>scaling factors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and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y</a:t>
            </a:r>
            <a:r>
              <a:rPr lang="en-US" sz="2800" dirty="0" smtClean="0"/>
              <a:t> to produce the transformed coordinates (</a:t>
            </a:r>
            <a:r>
              <a:rPr lang="en-US" sz="2800" dirty="0" err="1" smtClean="0"/>
              <a:t>x’,y</a:t>
            </a:r>
            <a:r>
              <a:rPr lang="en-US" sz="2800" dirty="0" smtClean="0"/>
              <a:t>’).</a:t>
            </a:r>
          </a:p>
          <a:p>
            <a:endParaRPr lang="en-US" dirty="0"/>
          </a:p>
        </p:txBody>
      </p:sp>
      <p:pic>
        <p:nvPicPr>
          <p:cNvPr id="4" name="Picture 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367825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35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72939"/>
              </p:ext>
            </p:extLst>
          </p:nvPr>
        </p:nvGraphicFramePr>
        <p:xfrm>
          <a:off x="990600" y="5334000"/>
          <a:ext cx="1905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0" name="Equation" r:id="rId4" imgW="596880" imgH="507960" progId="Equation.3">
                  <p:embed/>
                </p:oleObj>
              </mc:Choice>
              <mc:Fallback>
                <p:oleObj name="Equation" r:id="rId4" imgW="59688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1905000" cy="1143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659438" y="4953000"/>
          <a:ext cx="2722562" cy="173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1" name="Equation" r:id="rId6" imgW="1117440" imgH="711000" progId="Equation.3">
                  <p:embed/>
                </p:oleObj>
              </mc:Choice>
              <mc:Fallback>
                <p:oleObj name="Equation" r:id="rId6" imgW="11174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438" y="4953000"/>
                        <a:ext cx="2722562" cy="1735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3048000" y="5867400"/>
            <a:ext cx="1828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 Two-Dimensional Geometric Transformation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Two-Dimensional Scaling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Any positive values can be assigned to the scaling factors.</a:t>
            </a:r>
          </a:p>
          <a:p>
            <a:pPr lvl="1"/>
            <a:r>
              <a:rPr lang="en-US" dirty="0" smtClean="0"/>
              <a:t>Values less than 1 reduce the size of object;</a:t>
            </a:r>
          </a:p>
          <a:p>
            <a:pPr lvl="1"/>
            <a:r>
              <a:rPr lang="en-US" dirty="0" smtClean="0"/>
              <a:t>Values greater than 1 produce enlargements.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Uniform scaling </a:t>
            </a:r>
            <a:r>
              <a:rPr lang="en-US" i="1" dirty="0" smtClean="0"/>
              <a:t>:</a:t>
            </a:r>
            <a:r>
              <a:rPr lang="en-US" dirty="0" smtClean="0"/>
              <a:t> scaling factors have the same value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Differential scaling </a:t>
            </a:r>
            <a:r>
              <a:rPr lang="en-US" i="1" dirty="0" smtClean="0"/>
              <a:t>:</a:t>
            </a:r>
            <a:r>
              <a:rPr lang="en-US" dirty="0" smtClean="0"/>
              <a:t> unequal values of the scaling factors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1060</Words>
  <Application>Microsoft Office PowerPoint</Application>
  <PresentationFormat>On-screen Show (4:3)</PresentationFormat>
  <Paragraphs>263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Cordia New</vt:lpstr>
      <vt:lpstr>Times New Roman</vt:lpstr>
      <vt:lpstr>Office Theme</vt:lpstr>
      <vt:lpstr>Equation</vt:lpstr>
      <vt:lpstr>Microsoft Equation 3.0</vt:lpstr>
      <vt:lpstr> Geometric Transformations  1</vt:lpstr>
      <vt:lpstr>Basic Two-Dimensional Geometric Transformations</vt:lpstr>
      <vt:lpstr>Basic Two-Dimensional Geometric Transformation</vt:lpstr>
      <vt:lpstr>Basic Two-Dimensional Geometric Transformation</vt:lpstr>
      <vt:lpstr>Basic Two-Dimensional Geometric Transformation</vt:lpstr>
      <vt:lpstr>Basic Two-Dimensional Geometric Transformation</vt:lpstr>
      <vt:lpstr>Basic Two-Dimensional Geometric Transformation</vt:lpstr>
      <vt:lpstr>Basic Two-Dimensional Geometric Transformation</vt:lpstr>
      <vt:lpstr>Basic Two-Dimensional Geometric Transformation</vt:lpstr>
      <vt:lpstr>Matrix Representations and Homogeneous Coordinates</vt:lpstr>
      <vt:lpstr>Matrix Representations and Homogeneous Coordinates</vt:lpstr>
      <vt:lpstr>Matrix Representations and Homogeneous Coordinates</vt:lpstr>
      <vt:lpstr> Matrix Representations and Homogeneous Coordinates</vt:lpstr>
      <vt:lpstr>Matrix Representations and Homogeneous Coordinates</vt:lpstr>
      <vt:lpstr>Inverse Transformations </vt:lpstr>
      <vt:lpstr>Inverse Transformations 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Exercise 1</vt:lpstr>
      <vt:lpstr>Exercise 1 Sol.</vt:lpstr>
      <vt:lpstr>Exercise 1 Sol.</vt:lpstr>
      <vt:lpstr>Two-Dimensional Composite Transformations</vt:lpstr>
      <vt:lpstr>Two-Dimensional Composite Transformations</vt:lpstr>
      <vt:lpstr>Two-Dimensional Composite Transformations</vt:lpstr>
      <vt:lpstr>Two-Dimensional Composite Transformations</vt:lpstr>
      <vt:lpstr>Exercise 2</vt:lpstr>
      <vt:lpstr>Exercise 2 Sol.</vt:lpstr>
      <vt:lpstr>Exercise 2 Sol.</vt:lpstr>
      <vt:lpstr>Exercise 2 Sol.</vt:lpstr>
      <vt:lpstr>Exercise 3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Sara Assad</cp:lastModifiedBy>
  <cp:revision>210</cp:revision>
  <dcterms:created xsi:type="dcterms:W3CDTF">2012-03-13T08:14:59Z</dcterms:created>
  <dcterms:modified xsi:type="dcterms:W3CDTF">2020-11-16T08:42:59Z</dcterms:modified>
</cp:coreProperties>
</file>